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73"/>
  </p:notesMasterIdLst>
  <p:sldIdLst>
    <p:sldId id="277" r:id="rId2"/>
    <p:sldId id="278" r:id="rId3"/>
    <p:sldId id="400" r:id="rId4"/>
    <p:sldId id="447" r:id="rId5"/>
    <p:sldId id="468" r:id="rId6"/>
    <p:sldId id="469" r:id="rId7"/>
    <p:sldId id="448" r:id="rId8"/>
    <p:sldId id="449" r:id="rId9"/>
    <p:sldId id="450" r:id="rId10"/>
    <p:sldId id="451" r:id="rId11"/>
    <p:sldId id="452" r:id="rId12"/>
    <p:sldId id="453" r:id="rId13"/>
    <p:sldId id="454" r:id="rId14"/>
    <p:sldId id="455" r:id="rId15"/>
    <p:sldId id="458" r:id="rId16"/>
    <p:sldId id="459" r:id="rId17"/>
    <p:sldId id="460" r:id="rId18"/>
    <p:sldId id="461" r:id="rId19"/>
    <p:sldId id="462" r:id="rId20"/>
    <p:sldId id="463" r:id="rId21"/>
    <p:sldId id="457" r:id="rId22"/>
    <p:sldId id="402" r:id="rId23"/>
    <p:sldId id="403" r:id="rId24"/>
    <p:sldId id="404" r:id="rId25"/>
    <p:sldId id="405" r:id="rId26"/>
    <p:sldId id="406" r:id="rId27"/>
    <p:sldId id="407" r:id="rId28"/>
    <p:sldId id="408" r:id="rId29"/>
    <p:sldId id="409" r:id="rId30"/>
    <p:sldId id="445" r:id="rId31"/>
    <p:sldId id="442" r:id="rId32"/>
    <p:sldId id="443" r:id="rId33"/>
    <p:sldId id="444" r:id="rId34"/>
    <p:sldId id="439" r:id="rId35"/>
    <p:sldId id="440" r:id="rId36"/>
    <p:sldId id="441" r:id="rId37"/>
    <p:sldId id="431" r:id="rId38"/>
    <p:sldId id="432" r:id="rId39"/>
    <p:sldId id="433" r:id="rId40"/>
    <p:sldId id="434" r:id="rId41"/>
    <p:sldId id="435" r:id="rId42"/>
    <p:sldId id="436" r:id="rId43"/>
    <p:sldId id="437" r:id="rId44"/>
    <p:sldId id="438" r:id="rId45"/>
    <p:sldId id="427" r:id="rId46"/>
    <p:sldId id="428" r:id="rId47"/>
    <p:sldId id="429" r:id="rId48"/>
    <p:sldId id="430" r:id="rId49"/>
    <p:sldId id="464" r:id="rId50"/>
    <p:sldId id="465" r:id="rId51"/>
    <p:sldId id="466" r:id="rId52"/>
    <p:sldId id="467" r:id="rId53"/>
    <p:sldId id="410" r:id="rId54"/>
    <p:sldId id="411" r:id="rId55"/>
    <p:sldId id="412" r:id="rId56"/>
    <p:sldId id="413" r:id="rId57"/>
    <p:sldId id="414" r:id="rId58"/>
    <p:sldId id="415" r:id="rId59"/>
    <p:sldId id="416" r:id="rId60"/>
    <p:sldId id="417" r:id="rId61"/>
    <p:sldId id="418" r:id="rId62"/>
    <p:sldId id="419" r:id="rId63"/>
    <p:sldId id="420" r:id="rId64"/>
    <p:sldId id="421" r:id="rId65"/>
    <p:sldId id="422" r:id="rId66"/>
    <p:sldId id="423" r:id="rId67"/>
    <p:sldId id="424" r:id="rId68"/>
    <p:sldId id="425" r:id="rId69"/>
    <p:sldId id="426" r:id="rId70"/>
    <p:sldId id="398" r:id="rId71"/>
    <p:sldId id="397" r:id="rId7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ction-0" id="{EB7FBF3C-1E8A-4CE7-AD04-D651F866FD19}">
          <p14:sldIdLst>
            <p14:sldId id="277"/>
          </p14:sldIdLst>
        </p14:section>
        <p14:section name="Section-1" id="{0574B59B-4B97-4F0C-8173-C864910140F8}">
          <p14:sldIdLst>
            <p14:sldId id="278"/>
            <p14:sldId id="400"/>
            <p14:sldId id="447"/>
            <p14:sldId id="468"/>
            <p14:sldId id="469"/>
            <p14:sldId id="448"/>
            <p14:sldId id="449"/>
            <p14:sldId id="450"/>
            <p14:sldId id="451"/>
            <p14:sldId id="452"/>
            <p14:sldId id="453"/>
            <p14:sldId id="454"/>
            <p14:sldId id="455"/>
            <p14:sldId id="458"/>
            <p14:sldId id="459"/>
            <p14:sldId id="460"/>
            <p14:sldId id="461"/>
            <p14:sldId id="462"/>
            <p14:sldId id="463"/>
            <p14:sldId id="457"/>
            <p14:sldId id="402"/>
            <p14:sldId id="403"/>
            <p14:sldId id="404"/>
            <p14:sldId id="405"/>
            <p14:sldId id="406"/>
            <p14:sldId id="407"/>
            <p14:sldId id="408"/>
            <p14:sldId id="409"/>
            <p14:sldId id="445"/>
            <p14:sldId id="442"/>
            <p14:sldId id="443"/>
            <p14:sldId id="444"/>
            <p14:sldId id="439"/>
            <p14:sldId id="440"/>
            <p14:sldId id="441"/>
            <p14:sldId id="431"/>
            <p14:sldId id="432"/>
            <p14:sldId id="433"/>
            <p14:sldId id="434"/>
            <p14:sldId id="435"/>
            <p14:sldId id="436"/>
            <p14:sldId id="437"/>
            <p14:sldId id="438"/>
            <p14:sldId id="427"/>
            <p14:sldId id="428"/>
            <p14:sldId id="429"/>
            <p14:sldId id="430"/>
            <p14:sldId id="464"/>
            <p14:sldId id="465"/>
            <p14:sldId id="466"/>
            <p14:sldId id="467"/>
            <p14:sldId id="410"/>
            <p14:sldId id="411"/>
            <p14:sldId id="412"/>
            <p14:sldId id="413"/>
            <p14:sldId id="414"/>
            <p14:sldId id="415"/>
            <p14:sldId id="416"/>
            <p14:sldId id="417"/>
            <p14:sldId id="418"/>
            <p14:sldId id="419"/>
            <p14:sldId id="420"/>
            <p14:sldId id="421"/>
            <p14:sldId id="422"/>
            <p14:sldId id="423"/>
            <p14:sldId id="424"/>
            <p14:sldId id="425"/>
            <p14:sldId id="426"/>
          </p14:sldIdLst>
        </p14:section>
        <p14:section name="Section-7" id="{1067FF60-CFCE-456C-A029-1FC1A5EAAEDE}">
          <p14:sldIdLst>
            <p14:sldId id="398"/>
            <p14:sldId id="397"/>
          </p14:sldIdLst>
        </p14:section>
      </p14:sectionLst>
    </p:ext>
    <p:ext uri="{EFAFB233-063F-42B5-8137-9DF3F51BA10A}">
      <p15:sldGuideLst xmlns:p15="http://schemas.microsoft.com/office/powerpoint/2012/main">
        <p15:guide id="1" orient="horz" pos="2092" userDrawn="1">
          <p15:clr>
            <a:srgbClr val="A4A3A4"/>
          </p15:clr>
        </p15:guide>
        <p15:guide id="2" pos="3839"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F0000"/>
    <a:srgbClr val="5E6B7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1" autoAdjust="0"/>
    <p:restoredTop sz="94660"/>
  </p:normalViewPr>
  <p:slideViewPr>
    <p:cSldViewPr snapToGrid="0" showGuides="1">
      <p:cViewPr varScale="1">
        <p:scale>
          <a:sx n="70" d="100"/>
          <a:sy n="70" d="100"/>
        </p:scale>
        <p:origin x="618" y="54"/>
      </p:cViewPr>
      <p:guideLst>
        <p:guide orient="horz" pos="2092"/>
        <p:guide pos="3839"/>
      </p:guideLst>
    </p:cSldViewPr>
  </p:slideViewPr>
  <p:notesTextViewPr>
    <p:cViewPr>
      <p:scale>
        <a:sx n="1" d="1"/>
        <a:sy n="1" d="1"/>
      </p:scale>
      <p:origin x="0" y="0"/>
    </p:cViewPr>
  </p:notesTextViewPr>
  <p:sorterViewPr>
    <p:cViewPr>
      <p:scale>
        <a:sx n="100" d="100"/>
        <a:sy n="100" d="100"/>
      </p:scale>
      <p:origin x="0" y="-150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FD42F7-718C-4B98-AAEC-167E6DDD60A7}" type="datetimeFigureOut">
              <a:rPr lang="en-US" smtClean="0"/>
              <a:t>10/3/2025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B2AA4F-B828-4D7C-AFD3-893933DAFCB4}"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t>10/3/2025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t>10/3/2025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t>10/3/2025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7664059" y="0"/>
            <a:ext cx="4613564" cy="68580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026" name="Picture 2" descr="Introducing Machine Learning for Spatial Data Analysis"/>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03733" y="0"/>
            <a:ext cx="7767791" cy="6858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t>10/3/2025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t>10/3/2025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3A1C593-65D0-4073-BCC9-577B9352EA97}" type="datetimeFigureOut">
              <a:rPr lang="en-US" smtClean="0"/>
              <a:t>10/3/2025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63A1C593-65D0-4073-BCC9-577B9352EA97}" type="datetimeFigureOut">
              <a:rPr lang="en-US" smtClean="0"/>
              <a:t>10/3/2025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63A1C593-65D0-4073-BCC9-577B9352EA97}" type="datetimeFigureOut">
              <a:rPr lang="en-US" smtClean="0"/>
              <a:t>10/3/2025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3A1C593-65D0-4073-BCC9-577B9352EA97}" type="datetimeFigureOut">
              <a:rPr lang="en-US" smtClean="0"/>
              <a:t>10/3/2025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A1C593-65D0-4073-BCC9-577B9352EA97}" type="datetimeFigureOut">
              <a:rPr lang="en-US" smtClean="0"/>
              <a:t>10/3/2025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3A1C593-65D0-4073-BCC9-577B9352EA97}" type="datetimeFigureOut">
              <a:rPr lang="en-US" smtClean="0"/>
              <a:t>10/3/2025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3A1C593-65D0-4073-BCC9-577B9352EA97}" type="datetimeFigureOut">
              <a:rPr lang="en-US" smtClean="0"/>
              <a:t>10/3/2025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A1C593-65D0-4073-BCC9-577B9352EA97}" type="datetimeFigureOut">
              <a:rPr lang="en-US" smtClean="0"/>
              <a:t>10/3/2025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618960-8005-486C-9A75-10CB2AAC16F9}"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8.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9.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10.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11.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12.xml"/></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13.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14.xm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15.xml"/></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16.xm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18.xml"/></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Layout" Target="../slideLayouts/slideLayout4.xml"/><Relationship Id="rId1" Type="http://schemas.openxmlformats.org/officeDocument/2006/relationships/tags" Target="../tags/tag19.xml"/><Relationship Id="rId4" Type="http://schemas.openxmlformats.org/officeDocument/2006/relationships/image" Target="../media/image7.png"/></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Layout" Target="../slideLayouts/slideLayout4.xml"/><Relationship Id="rId1" Type="http://schemas.openxmlformats.org/officeDocument/2006/relationships/tags" Target="../tags/tag20.xml"/></Relationships>
</file>

<file path=ppt/slides/_rels/slide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Layout" Target="../slideLayouts/slideLayout4.xml"/><Relationship Id="rId1" Type="http://schemas.openxmlformats.org/officeDocument/2006/relationships/tags" Target="../tags/tag21.xml"/></Relationships>
</file>

<file path=ppt/slides/_rels/slide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Layout" Target="../slideLayouts/slideLayout4.xml"/><Relationship Id="rId1" Type="http://schemas.openxmlformats.org/officeDocument/2006/relationships/tags" Target="../tags/tag22.xml"/></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23.xml"/></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24.xml"/></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25.xml"/></Relationships>
</file>

<file path=ppt/slides/_rels/slide2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26.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Layout" Target="../slideLayouts/slideLayout4.xml"/><Relationship Id="rId1" Type="http://schemas.openxmlformats.org/officeDocument/2006/relationships/tags" Target="../tags/tag1.xml"/></Relationships>
</file>

<file path=ppt/slides/_rels/slide3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4.xml"/><Relationship Id="rId1" Type="http://schemas.openxmlformats.org/officeDocument/2006/relationships/tags" Target="../tags/tag27.xml"/></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28.xml"/></Relationships>
</file>

<file path=ppt/slides/_rels/slide3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Layout" Target="../slideLayouts/slideLayout4.xml"/><Relationship Id="rId1" Type="http://schemas.openxmlformats.org/officeDocument/2006/relationships/tags" Target="../tags/tag29.xml"/></Relationships>
</file>

<file path=ppt/slides/_rels/slide3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Layout" Target="../slideLayouts/slideLayout4.xml"/><Relationship Id="rId1" Type="http://schemas.openxmlformats.org/officeDocument/2006/relationships/tags" Target="../tags/tag30.xml"/></Relationships>
</file>

<file path=ppt/slides/_rels/slide3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Layout" Target="../slideLayouts/slideLayout4.xml"/><Relationship Id="rId1" Type="http://schemas.openxmlformats.org/officeDocument/2006/relationships/tags" Target="../tags/tag31.xml"/></Relationships>
</file>

<file path=ppt/slides/_rels/slide3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Layout" Target="../slideLayouts/slideLayout4.xml"/><Relationship Id="rId1" Type="http://schemas.openxmlformats.org/officeDocument/2006/relationships/tags" Target="../tags/tag32.xml"/></Relationships>
</file>

<file path=ppt/slides/_rels/slide3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Layout" Target="../slideLayouts/slideLayout4.xml"/><Relationship Id="rId1" Type="http://schemas.openxmlformats.org/officeDocument/2006/relationships/tags" Target="../tags/tag33.xml"/></Relationships>
</file>

<file path=ppt/slides/_rels/slide3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Layout" Target="../slideLayouts/slideLayout4.xml"/><Relationship Id="rId1" Type="http://schemas.openxmlformats.org/officeDocument/2006/relationships/tags" Target="../tags/tag34.xml"/></Relationships>
</file>

<file path=ppt/slides/_rels/slide3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Layout" Target="../slideLayouts/slideLayout4.xml"/><Relationship Id="rId1" Type="http://schemas.openxmlformats.org/officeDocument/2006/relationships/tags" Target="../tags/tag35.xml"/></Relationships>
</file>

<file path=ppt/slides/_rels/slide3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Layout" Target="../slideLayouts/slideLayout4.xml"/><Relationship Id="rId1" Type="http://schemas.openxmlformats.org/officeDocument/2006/relationships/tags" Target="../tags/tag36.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2.xml"/></Relationships>
</file>

<file path=ppt/slides/_rels/slide4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Layout" Target="../slideLayouts/slideLayout4.xml"/><Relationship Id="rId1" Type="http://schemas.openxmlformats.org/officeDocument/2006/relationships/tags" Target="../tags/tag37.xml"/></Relationships>
</file>

<file path=ppt/slides/_rels/slide4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Layout" Target="../slideLayouts/slideLayout4.xml"/><Relationship Id="rId1" Type="http://schemas.openxmlformats.org/officeDocument/2006/relationships/tags" Target="../tags/tag38.xml"/></Relationships>
</file>

<file path=ppt/slides/_rels/slide4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Layout" Target="../slideLayouts/slideLayout4.xml"/><Relationship Id="rId1" Type="http://schemas.openxmlformats.org/officeDocument/2006/relationships/tags" Target="../tags/tag39.xml"/></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40.xml"/></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41.xml"/></Relationships>
</file>

<file path=ppt/slides/_rels/slide4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Layout" Target="../slideLayouts/slideLayout4.xml"/><Relationship Id="rId1" Type="http://schemas.openxmlformats.org/officeDocument/2006/relationships/tags" Target="../tags/tag42.xml"/></Relationships>
</file>

<file path=ppt/slides/_rels/slide4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Layout" Target="../slideLayouts/slideLayout4.xml"/><Relationship Id="rId1" Type="http://schemas.openxmlformats.org/officeDocument/2006/relationships/tags" Target="../tags/tag43.xml"/></Relationships>
</file>

<file path=ppt/slides/_rels/slide4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Layout" Target="../slideLayouts/slideLayout4.xml"/><Relationship Id="rId1" Type="http://schemas.openxmlformats.org/officeDocument/2006/relationships/tags" Target="../tags/tag44.xml"/></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45.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3.xml"/></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46.xml"/></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47.xml"/></Relationships>
</file>

<file path=ppt/slides/_rels/slide52.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48.xml"/></Relationships>
</file>

<file path=ppt/slides/_rels/slide5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Layout" Target="../slideLayouts/slideLayout4.xml"/><Relationship Id="rId1" Type="http://schemas.openxmlformats.org/officeDocument/2006/relationships/tags" Target="../tags/tag49.xml"/></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50.xml"/></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51.xml"/></Relationships>
</file>

<file path=ppt/slides/_rels/slide5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slideLayout" Target="../slideLayouts/slideLayout4.xml"/><Relationship Id="rId1" Type="http://schemas.openxmlformats.org/officeDocument/2006/relationships/tags" Target="../tags/tag52.xml"/></Relationships>
</file>

<file path=ppt/slides/_rels/slide5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slideLayout" Target="../slideLayouts/slideLayout4.xml"/><Relationship Id="rId1" Type="http://schemas.openxmlformats.org/officeDocument/2006/relationships/tags" Target="../tags/tag53.xml"/></Relationships>
</file>

<file path=ppt/slides/_rels/slide58.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54.xml"/></Relationships>
</file>

<file path=ppt/slides/_rels/slide59.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55.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4.xml"/><Relationship Id="rId1" Type="http://schemas.openxmlformats.org/officeDocument/2006/relationships/tags" Target="../tags/tag4.xml"/></Relationships>
</file>

<file path=ppt/slides/_rels/slide60.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56.xml"/></Relationships>
</file>

<file path=ppt/slides/_rels/slide6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slideLayout" Target="../slideLayouts/slideLayout4.xml"/><Relationship Id="rId1" Type="http://schemas.openxmlformats.org/officeDocument/2006/relationships/tags" Target="../tags/tag57.xml"/></Relationships>
</file>

<file path=ppt/slides/_rels/slide6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slideLayout" Target="../slideLayouts/slideLayout4.xml"/><Relationship Id="rId1" Type="http://schemas.openxmlformats.org/officeDocument/2006/relationships/tags" Target="../tags/tag58.xml"/></Relationships>
</file>

<file path=ppt/slides/_rels/slide6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60.xml"/><Relationship Id="rId1" Type="http://schemas.openxmlformats.org/officeDocument/2006/relationships/tags" Target="../tags/tag59.xml"/></Relationships>
</file>

<file path=ppt/slides/_rels/slide6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62.xml"/><Relationship Id="rId1" Type="http://schemas.openxmlformats.org/officeDocument/2006/relationships/tags" Target="../tags/tag61.xml"/></Relationships>
</file>

<file path=ppt/slides/_rels/slide6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64.xml"/><Relationship Id="rId1" Type="http://schemas.openxmlformats.org/officeDocument/2006/relationships/tags" Target="../tags/tag63.xml"/><Relationship Id="rId4" Type="http://schemas.openxmlformats.org/officeDocument/2006/relationships/image" Target="../media/image23.png"/></Relationships>
</file>

<file path=ppt/slides/_rels/slide6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66.xml"/><Relationship Id="rId1" Type="http://schemas.openxmlformats.org/officeDocument/2006/relationships/tags" Target="../tags/tag65.xml"/><Relationship Id="rId4" Type="http://schemas.openxmlformats.org/officeDocument/2006/relationships/image" Target="../media/image24.png"/></Relationships>
</file>

<file path=ppt/slides/_rels/slide6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68.xml"/><Relationship Id="rId1" Type="http://schemas.openxmlformats.org/officeDocument/2006/relationships/tags" Target="../tags/tag67.xml"/></Relationships>
</file>

<file path=ppt/slides/_rels/slide6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70.xml"/><Relationship Id="rId1" Type="http://schemas.openxmlformats.org/officeDocument/2006/relationships/tags" Target="../tags/tag69.xml"/><Relationship Id="rId4" Type="http://schemas.openxmlformats.org/officeDocument/2006/relationships/image" Target="../media/image25.png"/></Relationships>
</file>

<file path=ppt/slides/_rels/slide6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72.xml"/><Relationship Id="rId1" Type="http://schemas.openxmlformats.org/officeDocument/2006/relationships/tags" Target="../tags/tag71.xml"/><Relationship Id="rId4" Type="http://schemas.openxmlformats.org/officeDocument/2006/relationships/image" Target="../media/image25.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5.xml"/></Relationships>
</file>

<file path=ppt/slides/_rels/slide70.xml.rels><?xml version="1.0" encoding="UTF-8" standalone="yes"?>
<Relationships xmlns="http://schemas.openxmlformats.org/package/2006/relationships"><Relationship Id="rId3" Type="http://schemas.openxmlformats.org/officeDocument/2006/relationships/tags" Target="../tags/tag75.xml"/><Relationship Id="rId2" Type="http://schemas.openxmlformats.org/officeDocument/2006/relationships/tags" Target="../tags/tag74.xml"/><Relationship Id="rId1" Type="http://schemas.openxmlformats.org/officeDocument/2006/relationships/tags" Target="../tags/tag73.xml"/><Relationship Id="rId5" Type="http://schemas.openxmlformats.org/officeDocument/2006/relationships/image" Target="../media/image26.png"/><Relationship Id="rId4"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6.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0" y="0"/>
            <a:ext cx="12192000" cy="6858000"/>
          </a:xfrm>
          <a:prstGeom prst="rect">
            <a:avLst/>
          </a:prstGeom>
        </p:spPr>
      </p:pic>
      <p:sp>
        <p:nvSpPr>
          <p:cNvPr id="4" name="Title 3"/>
          <p:cNvSpPr>
            <a:spLocks noGrp="1"/>
          </p:cNvSpPr>
          <p:nvPr>
            <p:ph type="ctrTitle"/>
          </p:nvPr>
        </p:nvSpPr>
        <p:spPr>
          <a:xfrm>
            <a:off x="5090614" y="491486"/>
            <a:ext cx="6259773" cy="2087941"/>
          </a:xfrm>
        </p:spPr>
        <p:txBody>
          <a:bodyPr>
            <a:normAutofit fontScale="90000"/>
          </a:bodyPr>
          <a:lstStyle/>
          <a:p>
            <a:r>
              <a:rPr lang="en-US" altLang="ko-KR" b="1" dirty="0">
                <a:solidFill>
                  <a:schemeClr val="accent4"/>
                </a:solidFill>
                <a:latin typeface="Calibri" panose="020F0502020204030204" charset="0"/>
                <a:ea typeface="Malgun Gothic" panose="020B0503020000020004" pitchFamily="50" charset="-127"/>
                <a:cs typeface="Calibri" panose="020F0502020204030204" charset="0"/>
                <a:sym typeface="+mn-ea"/>
              </a:rPr>
              <a:t>Spatial Machine </a:t>
            </a:r>
            <a:r>
              <a:rPr lang="en-US" altLang="ko-KR" b="1" dirty="0" smtClean="0">
                <a:solidFill>
                  <a:schemeClr val="accent4"/>
                </a:solidFill>
                <a:latin typeface="Calibri" panose="020F0502020204030204" charset="0"/>
                <a:ea typeface="Malgun Gothic" panose="020B0503020000020004" pitchFamily="50" charset="-127"/>
                <a:cs typeface="Calibri" panose="020F0502020204030204" charset="0"/>
                <a:sym typeface="+mn-ea"/>
              </a:rPr>
              <a:t>Learning </a:t>
            </a:r>
            <a:r>
              <a:rPr lang="en-US" altLang="ko-KR" b="1" dirty="0" smtClean="0">
                <a:solidFill>
                  <a:schemeClr val="accent4"/>
                </a:solidFill>
                <a:latin typeface="Calibri" panose="020F0502020204030204" charset="0"/>
                <a:ea typeface="Malgun Gothic" panose="020B0503020000020004" pitchFamily="50" charset="-127"/>
                <a:cs typeface="Calibri" panose="020F0502020204030204" charset="0"/>
              </a:rPr>
              <a:t/>
            </a:r>
            <a:br>
              <a:rPr lang="en-US" altLang="ko-KR" b="1" dirty="0" smtClean="0">
                <a:solidFill>
                  <a:schemeClr val="accent4"/>
                </a:solidFill>
                <a:latin typeface="Calibri" panose="020F0502020204030204" charset="0"/>
                <a:ea typeface="Malgun Gothic" panose="020B0503020000020004" pitchFamily="50" charset="-127"/>
                <a:cs typeface="Calibri" panose="020F0502020204030204" charset="0"/>
              </a:rPr>
            </a:br>
            <a:endParaRPr lang="en-US" dirty="0">
              <a:solidFill>
                <a:schemeClr val="accent4"/>
              </a:solidFill>
              <a:latin typeface="Calibri" panose="020F0502020204030204" charset="0"/>
              <a:cs typeface="Calibri" panose="020F0502020204030204" charset="0"/>
            </a:endParaRPr>
          </a:p>
        </p:txBody>
      </p:sp>
      <p:sp>
        <p:nvSpPr>
          <p:cNvPr id="5" name="Subtitle 4"/>
          <p:cNvSpPr>
            <a:spLocks noGrp="1"/>
          </p:cNvSpPr>
          <p:nvPr>
            <p:ph type="subTitle" idx="1"/>
          </p:nvPr>
        </p:nvSpPr>
        <p:spPr>
          <a:xfrm>
            <a:off x="6005015" y="2014538"/>
            <a:ext cx="4663620" cy="1655762"/>
          </a:xfrm>
        </p:spPr>
        <p:txBody>
          <a:bodyPr/>
          <a:lstStyle/>
          <a:p>
            <a:r>
              <a:rPr lang="en-US" altLang="ko-KR" b="1" i="1" dirty="0">
                <a:solidFill>
                  <a:schemeClr val="bg1"/>
                </a:solidFill>
                <a:latin typeface="Calibri" panose="020F0502020204030204" charset="0"/>
                <a:ea typeface="Malgun Gothic" panose="020B0503020000020004" pitchFamily="50" charset="-127"/>
                <a:cs typeface="Calibri" panose="020F0502020204030204" charset="0"/>
                <a:sym typeface="+mn-ea"/>
              </a:rPr>
              <a:t>Introduction to Spatial Data and Machine Learning</a:t>
            </a:r>
            <a:endParaRPr lang="en-US" i="1" dirty="0">
              <a:solidFill>
                <a:schemeClr val="bg1"/>
              </a:solidFill>
              <a:latin typeface="Calibri" panose="020F0502020204030204" charset="0"/>
              <a:cs typeface="Calibri" panose="020F0502020204030204" charset="0"/>
            </a:endParaRPr>
          </a:p>
        </p:txBody>
      </p:sp>
      <p:sp>
        <p:nvSpPr>
          <p:cNvPr id="8" name="Text Box 7"/>
          <p:cNvSpPr txBox="1"/>
          <p:nvPr/>
        </p:nvSpPr>
        <p:spPr>
          <a:xfrm>
            <a:off x="7149148" y="3429000"/>
            <a:ext cx="4650105" cy="1291590"/>
          </a:xfrm>
          <a:prstGeom prst="rect">
            <a:avLst/>
          </a:prstGeom>
          <a:noFill/>
        </p:spPr>
        <p:txBody>
          <a:bodyPr wrap="square" rtlCol="0" anchor="t">
            <a:spAutoFit/>
          </a:bodyPr>
          <a:lstStyle/>
          <a:p>
            <a:pPr algn="ctr"/>
            <a:r>
              <a:rPr lang="en-US" altLang="en-US" sz="2000" b="1" dirty="0">
                <a:solidFill>
                  <a:schemeClr val="bg1"/>
                </a:solidFill>
                <a:latin typeface="Calibri" panose="020F0502020204030204" charset="0"/>
                <a:ea typeface="Malgun Gothic" panose="020B0503020000020004" pitchFamily="50" charset="-127"/>
                <a:cs typeface="Calibri" panose="020F0502020204030204" charset="0"/>
                <a:sym typeface="+mn-ea"/>
              </a:rPr>
              <a:t>Dr. Giri Rajasekhar Gunnu</a:t>
            </a:r>
          </a:p>
          <a:p>
            <a:pPr algn="ctr"/>
            <a:r>
              <a:rPr lang="en-US" altLang="en-US" b="1" i="1" dirty="0">
                <a:solidFill>
                  <a:schemeClr val="bg1"/>
                </a:solidFill>
                <a:latin typeface="Calibri" panose="020F0502020204030204" charset="0"/>
                <a:ea typeface="Malgun Gothic" panose="020B0503020000020004" pitchFamily="50" charset="-127"/>
                <a:cs typeface="Calibri" panose="020F0502020204030204" charset="0"/>
                <a:sym typeface="+mn-ea"/>
              </a:rPr>
              <a:t>Professor of Practice, Andhra University</a:t>
            </a:r>
          </a:p>
          <a:p>
            <a:pPr algn="ctr"/>
            <a:r>
              <a:rPr lang="zh-CN" altLang="en-US" sz="2000" b="1" dirty="0">
                <a:solidFill>
                  <a:schemeClr val="bg1"/>
                </a:solidFill>
                <a:latin typeface="Calibri" panose="020F0502020204030204" charset="0"/>
                <a:ea typeface="Malgun Gothic" panose="020B0503020000020004" pitchFamily="50" charset="-127"/>
                <a:cs typeface="Calibri" panose="020F0502020204030204" charset="0"/>
                <a:sym typeface="+mn-ea"/>
              </a:rPr>
              <a:t>📧</a:t>
            </a:r>
            <a:r>
              <a:rPr lang="en-US" altLang="en-US" sz="2000" b="1" dirty="0">
                <a:solidFill>
                  <a:schemeClr val="bg1"/>
                </a:solidFill>
                <a:latin typeface="Calibri" panose="020F0502020204030204" charset="0"/>
                <a:ea typeface="Malgun Gothic" panose="020B0503020000020004" pitchFamily="50" charset="-127"/>
                <a:cs typeface="Calibri" panose="020F0502020204030204" charset="0"/>
                <a:sym typeface="+mn-ea"/>
              </a:rPr>
              <a:t>  g.giri.iitm@gmail.com</a:t>
            </a:r>
          </a:p>
          <a:p>
            <a:pPr algn="ctr"/>
            <a:r>
              <a:rPr lang="zh-CN" altLang="en-US" sz="2000" b="1" dirty="0">
                <a:solidFill>
                  <a:schemeClr val="bg1"/>
                </a:solidFill>
                <a:latin typeface="Calibri" panose="020F0502020204030204" charset="0"/>
                <a:ea typeface="Malgun Gothic" panose="020B0503020000020004" pitchFamily="50" charset="-127"/>
                <a:cs typeface="Calibri" panose="020F0502020204030204" charset="0"/>
                <a:sym typeface="+mn-ea"/>
              </a:rPr>
              <a:t>🔗</a:t>
            </a:r>
            <a:r>
              <a:rPr lang="en-US" altLang="zh-CN" sz="2000" b="1" dirty="0">
                <a:solidFill>
                  <a:schemeClr val="bg1"/>
                </a:solidFill>
                <a:latin typeface="Calibri" panose="020F0502020204030204" charset="0"/>
                <a:ea typeface="Malgun Gothic" panose="020B0503020000020004" pitchFamily="50" charset="-127"/>
                <a:cs typeface="Calibri" panose="020F0502020204030204" charset="0"/>
                <a:sym typeface="+mn-ea"/>
              </a:rPr>
              <a:t>  </a:t>
            </a:r>
            <a:r>
              <a:rPr lang="en-US" altLang="en-US" sz="2000" b="1" dirty="0">
                <a:solidFill>
                  <a:schemeClr val="bg1"/>
                </a:solidFill>
                <a:latin typeface="Calibri" panose="020F0502020204030204" charset="0"/>
                <a:ea typeface="Malgun Gothic" panose="020B0503020000020004" pitchFamily="50" charset="-127"/>
                <a:cs typeface="Calibri" panose="020F0502020204030204" charset="0"/>
                <a:sym typeface="+mn-ea"/>
              </a:rPr>
              <a:t>LinkedIn: girigunnu</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b="1" dirty="0">
                <a:ln/>
                <a:solidFill>
                  <a:schemeClr val="accent1">
                    <a:lumMod val="50000"/>
                  </a:schemeClr>
                </a:solidFill>
                <a:effectLst>
                  <a:outerShdw blurRad="38100" dist="19050" dir="2700000" algn="tl" rotWithShape="0">
                    <a:schemeClr val="dk1">
                      <a:alpha val="40000"/>
                    </a:schemeClr>
                  </a:outerShdw>
                </a:effectLst>
                <a:sym typeface="+mn-ea"/>
              </a:rPr>
              <a:t>Applications of GIS</a:t>
            </a:r>
          </a:p>
        </p:txBody>
      </p:sp>
      <p:sp>
        <p:nvSpPr>
          <p:cNvPr id="10" name="object 9"/>
          <p:cNvSpPr txBox="1"/>
          <p:nvPr>
            <p:custDataLst>
              <p:tags r:id="rId1"/>
            </p:custDataLst>
          </p:nvPr>
        </p:nvSpPr>
        <p:spPr>
          <a:xfrm>
            <a:off x="974882" y="1585861"/>
            <a:ext cx="10584771" cy="4302125"/>
          </a:xfrm>
          <a:prstGeom prst="rect">
            <a:avLst/>
          </a:prstGeom>
        </p:spPr>
        <p:txBody>
          <a:bodyPr vert="horz" wrap="square" lIns="0" tIns="12700" rIns="0" bIns="0" rtlCol="0">
            <a:noAutofit/>
          </a:bodyPr>
          <a:lstStyle/>
          <a:p>
            <a:pPr marL="12700" algn="just">
              <a:spcBef>
                <a:spcPts val="100"/>
              </a:spcBef>
            </a:pPr>
            <a:r>
              <a:rPr lang="en-US" altLang="en-US" sz="2400" b="1" kern="0" noProof="1">
                <a:latin typeface="DejaVu Sans"/>
                <a:ea typeface="Arial" panose="020B0604020202020204" pitchFamily="34" charset="0"/>
                <a:cs typeface="DejaVu Sans"/>
              </a:rPr>
              <a:t>Civil </a:t>
            </a:r>
            <a:r>
              <a:rPr lang="en-US" altLang="en-US" sz="2400" b="1" kern="0" noProof="1" smtClean="0">
                <a:latin typeface="DejaVu Sans"/>
                <a:ea typeface="Arial" panose="020B0604020202020204" pitchFamily="34" charset="0"/>
                <a:cs typeface="DejaVu Sans"/>
              </a:rPr>
              <a:t>Engineering/Utility</a:t>
            </a:r>
          </a:p>
          <a:p>
            <a:pPr marL="12700" algn="just">
              <a:spcBef>
                <a:spcPts val="100"/>
              </a:spcBef>
            </a:pPr>
            <a:endParaRPr lang="en-US" altLang="en-US" sz="2400" b="1" kern="0" noProof="1">
              <a:latin typeface="DejaVu Sans"/>
              <a:ea typeface="Arial" panose="020B0604020202020204" pitchFamily="34" charset="0"/>
              <a:cs typeface="DejaVu Sans"/>
            </a:endParaRPr>
          </a:p>
          <a:p>
            <a:pPr marL="355600" indent="-342900" algn="just">
              <a:spcBef>
                <a:spcPts val="100"/>
              </a:spcBef>
              <a:buFont typeface="Arial" panose="020B0604020202020204" pitchFamily="34" charset="0"/>
              <a:buChar char="•"/>
            </a:pPr>
            <a:r>
              <a:rPr lang="en-US" altLang="en-US" sz="2400" kern="0" noProof="1">
                <a:latin typeface="DejaVu Sans"/>
                <a:ea typeface="Arial" panose="020B0604020202020204" pitchFamily="34" charset="0"/>
                <a:cs typeface="DejaVu Sans"/>
              </a:rPr>
              <a:t>Locating underground </a:t>
            </a:r>
            <a:r>
              <a:rPr lang="en-US" altLang="en-US" sz="2400" kern="0" noProof="1" smtClean="0">
                <a:latin typeface="DejaVu Sans"/>
                <a:ea typeface="Arial" panose="020B0604020202020204" pitchFamily="34" charset="0"/>
                <a:cs typeface="DejaVu Sans"/>
              </a:rPr>
              <a:t>facilities</a:t>
            </a:r>
          </a:p>
          <a:p>
            <a:pPr marL="355600" indent="-342900" algn="just">
              <a:spcBef>
                <a:spcPts val="100"/>
              </a:spcBef>
              <a:buFont typeface="Arial" panose="020B0604020202020204" pitchFamily="34" charset="0"/>
              <a:buChar char="•"/>
            </a:pPr>
            <a:endParaRPr lang="en-US" altLang="en-US" sz="2400" kern="0" noProof="1">
              <a:latin typeface="DejaVu Sans"/>
              <a:ea typeface="Arial" panose="020B0604020202020204" pitchFamily="34" charset="0"/>
              <a:cs typeface="DejaVu Sans"/>
            </a:endParaRPr>
          </a:p>
          <a:p>
            <a:pPr marL="355600" indent="-342900" algn="just">
              <a:spcBef>
                <a:spcPts val="100"/>
              </a:spcBef>
              <a:buFont typeface="Arial" panose="020B0604020202020204" pitchFamily="34" charset="0"/>
              <a:buChar char="•"/>
            </a:pPr>
            <a:r>
              <a:rPr lang="en-US" altLang="en-US" sz="2400" kern="0" noProof="1">
                <a:latin typeface="DejaVu Sans"/>
                <a:ea typeface="Arial" panose="020B0604020202020204" pitchFamily="34" charset="0"/>
                <a:cs typeface="DejaVu Sans"/>
              </a:rPr>
              <a:t>Designing alignment for freeways, </a:t>
            </a:r>
            <a:r>
              <a:rPr lang="en-US" altLang="en-US" sz="2400" kern="0" noProof="1" smtClean="0">
                <a:latin typeface="DejaVu Sans"/>
                <a:ea typeface="Arial" panose="020B0604020202020204" pitchFamily="34" charset="0"/>
                <a:cs typeface="DejaVu Sans"/>
              </a:rPr>
              <a:t>transit</a:t>
            </a:r>
          </a:p>
          <a:p>
            <a:pPr marL="355600" indent="-342900" algn="just">
              <a:spcBef>
                <a:spcPts val="100"/>
              </a:spcBef>
              <a:buFont typeface="Arial" panose="020B0604020202020204" pitchFamily="34" charset="0"/>
              <a:buChar char="•"/>
            </a:pPr>
            <a:endParaRPr lang="en-US" altLang="en-US" sz="2400" kern="0" noProof="1">
              <a:latin typeface="DejaVu Sans"/>
              <a:ea typeface="Arial" panose="020B0604020202020204" pitchFamily="34" charset="0"/>
              <a:cs typeface="DejaVu Sans"/>
            </a:endParaRPr>
          </a:p>
          <a:p>
            <a:pPr marL="355600" indent="-342900" algn="just">
              <a:spcBef>
                <a:spcPts val="100"/>
              </a:spcBef>
              <a:buFont typeface="Arial" panose="020B0604020202020204" pitchFamily="34" charset="0"/>
              <a:buChar char="•"/>
            </a:pPr>
            <a:r>
              <a:rPr lang="en-US" altLang="en-US" sz="2400" kern="0" noProof="1">
                <a:latin typeface="DejaVu Sans"/>
                <a:ea typeface="Arial" panose="020B0604020202020204" pitchFamily="34" charset="0"/>
                <a:cs typeface="DejaVu Sans"/>
              </a:rPr>
              <a:t>Coordination of infrastructure maintenance</a:t>
            </a:r>
          </a:p>
        </p:txBody>
      </p:sp>
    </p:spTree>
    <p:extLst>
      <p:ext uri="{BB962C8B-B14F-4D97-AF65-F5344CB8AC3E}">
        <p14:creationId xmlns:p14="http://schemas.microsoft.com/office/powerpoint/2010/main" val="238902071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b="1" dirty="0">
                <a:ln/>
                <a:solidFill>
                  <a:schemeClr val="accent1">
                    <a:lumMod val="50000"/>
                  </a:schemeClr>
                </a:solidFill>
                <a:effectLst>
                  <a:outerShdw blurRad="38100" dist="19050" dir="2700000" algn="tl" rotWithShape="0">
                    <a:schemeClr val="dk1">
                      <a:alpha val="40000"/>
                    </a:schemeClr>
                  </a:outerShdw>
                </a:effectLst>
                <a:sym typeface="+mn-ea"/>
              </a:rPr>
              <a:t>Applications of GIS</a:t>
            </a:r>
          </a:p>
        </p:txBody>
      </p:sp>
      <p:sp>
        <p:nvSpPr>
          <p:cNvPr id="10" name="object 9"/>
          <p:cNvSpPr txBox="1"/>
          <p:nvPr>
            <p:custDataLst>
              <p:tags r:id="rId1"/>
            </p:custDataLst>
          </p:nvPr>
        </p:nvSpPr>
        <p:spPr>
          <a:xfrm>
            <a:off x="974882" y="1585861"/>
            <a:ext cx="10584771" cy="4302125"/>
          </a:xfrm>
          <a:prstGeom prst="rect">
            <a:avLst/>
          </a:prstGeom>
        </p:spPr>
        <p:txBody>
          <a:bodyPr vert="horz" wrap="square" lIns="0" tIns="12700" rIns="0" bIns="0" rtlCol="0">
            <a:noAutofit/>
          </a:bodyPr>
          <a:lstStyle/>
          <a:p>
            <a:pPr marL="12700" algn="just">
              <a:spcBef>
                <a:spcPts val="100"/>
              </a:spcBef>
            </a:pPr>
            <a:r>
              <a:rPr lang="en-US" altLang="en-US" sz="2400" b="1" kern="0" noProof="1" smtClean="0">
                <a:latin typeface="DejaVu Sans"/>
                <a:ea typeface="Arial" panose="020B0604020202020204" pitchFamily="34" charset="0"/>
                <a:cs typeface="DejaVu Sans"/>
              </a:rPr>
              <a:t>Business</a:t>
            </a:r>
          </a:p>
          <a:p>
            <a:pPr marL="12700" algn="just">
              <a:spcBef>
                <a:spcPts val="100"/>
              </a:spcBef>
            </a:pPr>
            <a:endParaRPr lang="en-US" altLang="en-US" sz="2400" b="1" kern="0" noProof="1">
              <a:latin typeface="DejaVu Sans"/>
              <a:ea typeface="Arial" panose="020B0604020202020204" pitchFamily="34" charset="0"/>
              <a:cs typeface="DejaVu Sans"/>
            </a:endParaRPr>
          </a:p>
          <a:p>
            <a:pPr marL="355600" indent="-342900" algn="just">
              <a:spcBef>
                <a:spcPts val="100"/>
              </a:spcBef>
              <a:buFont typeface="Arial" panose="020B0604020202020204" pitchFamily="34" charset="0"/>
              <a:buChar char="•"/>
            </a:pPr>
            <a:r>
              <a:rPr lang="en-US" altLang="en-US" sz="2400" kern="0" noProof="1" smtClean="0">
                <a:latin typeface="DejaVu Sans"/>
                <a:ea typeface="Arial" panose="020B0604020202020204" pitchFamily="34" charset="0"/>
                <a:cs typeface="DejaVu Sans"/>
              </a:rPr>
              <a:t>Demographic Analysis</a:t>
            </a:r>
          </a:p>
          <a:p>
            <a:pPr marL="355600" indent="-342900" algn="just">
              <a:spcBef>
                <a:spcPts val="100"/>
              </a:spcBef>
              <a:buFont typeface="Arial" panose="020B0604020202020204" pitchFamily="34" charset="0"/>
              <a:buChar char="•"/>
            </a:pPr>
            <a:endParaRPr lang="en-US" altLang="en-US" sz="2400" kern="0" noProof="1">
              <a:latin typeface="DejaVu Sans"/>
              <a:ea typeface="Arial" panose="020B0604020202020204" pitchFamily="34" charset="0"/>
              <a:cs typeface="DejaVu Sans"/>
            </a:endParaRPr>
          </a:p>
          <a:p>
            <a:pPr marL="355600" indent="-342900" algn="just">
              <a:spcBef>
                <a:spcPts val="100"/>
              </a:spcBef>
              <a:buFont typeface="Arial" panose="020B0604020202020204" pitchFamily="34" charset="0"/>
              <a:buChar char="•"/>
            </a:pPr>
            <a:r>
              <a:rPr lang="en-US" altLang="en-US" sz="2400" kern="0" noProof="1">
                <a:latin typeface="DejaVu Sans"/>
                <a:ea typeface="Arial" panose="020B0604020202020204" pitchFamily="34" charset="0"/>
                <a:cs typeface="DejaVu Sans"/>
              </a:rPr>
              <a:t>Market Penetration/ Share Analysis</a:t>
            </a:r>
          </a:p>
          <a:p>
            <a:pPr marL="355600" indent="-342900" algn="just">
              <a:spcBef>
                <a:spcPts val="100"/>
              </a:spcBef>
              <a:buFont typeface="Arial" panose="020B0604020202020204" pitchFamily="34" charset="0"/>
              <a:buChar char="•"/>
            </a:pPr>
            <a:endParaRPr lang="en-US" altLang="en-US" sz="2400" kern="0" noProof="1" smtClean="0">
              <a:latin typeface="DejaVu Sans"/>
              <a:ea typeface="Arial" panose="020B0604020202020204" pitchFamily="34" charset="0"/>
              <a:cs typeface="DejaVu Sans"/>
            </a:endParaRPr>
          </a:p>
          <a:p>
            <a:pPr marL="355600" indent="-342900" algn="just">
              <a:spcBef>
                <a:spcPts val="100"/>
              </a:spcBef>
              <a:buFont typeface="Arial" panose="020B0604020202020204" pitchFamily="34" charset="0"/>
              <a:buChar char="•"/>
            </a:pPr>
            <a:r>
              <a:rPr lang="en-US" altLang="en-US" sz="2400" kern="0" noProof="1" smtClean="0">
                <a:latin typeface="DejaVu Sans"/>
                <a:ea typeface="Arial" panose="020B0604020202020204" pitchFamily="34" charset="0"/>
                <a:cs typeface="DejaVu Sans"/>
              </a:rPr>
              <a:t>Site </a:t>
            </a:r>
            <a:r>
              <a:rPr lang="en-US" altLang="en-US" sz="2400" kern="0" noProof="1">
                <a:latin typeface="DejaVu Sans"/>
                <a:ea typeface="Arial" panose="020B0604020202020204" pitchFamily="34" charset="0"/>
                <a:cs typeface="DejaVu Sans"/>
              </a:rPr>
              <a:t>Selection</a:t>
            </a:r>
          </a:p>
        </p:txBody>
      </p:sp>
    </p:spTree>
    <p:extLst>
      <p:ext uri="{BB962C8B-B14F-4D97-AF65-F5344CB8AC3E}">
        <p14:creationId xmlns:p14="http://schemas.microsoft.com/office/powerpoint/2010/main" val="126425781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b="1" dirty="0">
                <a:ln/>
                <a:solidFill>
                  <a:schemeClr val="accent1">
                    <a:lumMod val="50000"/>
                  </a:schemeClr>
                </a:solidFill>
                <a:effectLst>
                  <a:outerShdw blurRad="38100" dist="19050" dir="2700000" algn="tl" rotWithShape="0">
                    <a:schemeClr val="dk1">
                      <a:alpha val="40000"/>
                    </a:schemeClr>
                  </a:outerShdw>
                </a:effectLst>
                <a:sym typeface="+mn-ea"/>
              </a:rPr>
              <a:t>Applications of GIS</a:t>
            </a:r>
          </a:p>
        </p:txBody>
      </p:sp>
      <p:sp>
        <p:nvSpPr>
          <p:cNvPr id="10" name="object 9"/>
          <p:cNvSpPr txBox="1"/>
          <p:nvPr>
            <p:custDataLst>
              <p:tags r:id="rId1"/>
            </p:custDataLst>
          </p:nvPr>
        </p:nvSpPr>
        <p:spPr>
          <a:xfrm>
            <a:off x="974882" y="1585861"/>
            <a:ext cx="10584771" cy="4302125"/>
          </a:xfrm>
          <a:prstGeom prst="rect">
            <a:avLst/>
          </a:prstGeom>
        </p:spPr>
        <p:txBody>
          <a:bodyPr vert="horz" wrap="square" lIns="0" tIns="12700" rIns="0" bIns="0" rtlCol="0">
            <a:noAutofit/>
          </a:bodyPr>
          <a:lstStyle/>
          <a:p>
            <a:pPr marL="12700" algn="just">
              <a:spcBef>
                <a:spcPts val="100"/>
              </a:spcBef>
            </a:pPr>
            <a:r>
              <a:rPr lang="en-US" altLang="en-US" sz="2400" b="1" kern="0" noProof="1">
                <a:latin typeface="DejaVu Sans"/>
                <a:ea typeface="Arial" panose="020B0604020202020204" pitchFamily="34" charset="0"/>
                <a:cs typeface="DejaVu Sans"/>
              </a:rPr>
              <a:t>Education </a:t>
            </a:r>
            <a:r>
              <a:rPr lang="en-US" altLang="en-US" sz="2400" b="1" kern="0" noProof="1" smtClean="0">
                <a:latin typeface="DejaVu Sans"/>
                <a:ea typeface="Arial" panose="020B0604020202020204" pitchFamily="34" charset="0"/>
                <a:cs typeface="DejaVu Sans"/>
              </a:rPr>
              <a:t>Administration</a:t>
            </a:r>
          </a:p>
          <a:p>
            <a:pPr marL="12700" algn="just">
              <a:spcBef>
                <a:spcPts val="100"/>
              </a:spcBef>
            </a:pPr>
            <a:endParaRPr lang="en-US" altLang="en-US" sz="2400" kern="0" noProof="1">
              <a:latin typeface="DejaVu Sans"/>
              <a:ea typeface="Arial" panose="020B0604020202020204" pitchFamily="34" charset="0"/>
              <a:cs typeface="DejaVu Sans"/>
            </a:endParaRPr>
          </a:p>
          <a:p>
            <a:pPr marL="355600" indent="-342900" algn="just">
              <a:spcBef>
                <a:spcPts val="100"/>
              </a:spcBef>
              <a:buFont typeface="Arial" panose="020B0604020202020204" pitchFamily="34" charset="0"/>
              <a:buChar char="•"/>
            </a:pPr>
            <a:r>
              <a:rPr lang="en-US" altLang="en-US" sz="2400" kern="0" noProof="1" smtClean="0">
                <a:latin typeface="DejaVu Sans"/>
                <a:ea typeface="Arial" panose="020B0604020202020204" pitchFamily="34" charset="0"/>
                <a:cs typeface="DejaVu Sans"/>
              </a:rPr>
              <a:t>Attendance </a:t>
            </a:r>
            <a:r>
              <a:rPr lang="en-US" altLang="en-US" sz="2400" kern="0" noProof="1">
                <a:latin typeface="DejaVu Sans"/>
                <a:ea typeface="Arial" panose="020B0604020202020204" pitchFamily="34" charset="0"/>
                <a:cs typeface="DejaVu Sans"/>
              </a:rPr>
              <a:t>Area Maintenance</a:t>
            </a:r>
          </a:p>
          <a:p>
            <a:pPr marL="355600" indent="-342900" algn="just">
              <a:spcBef>
                <a:spcPts val="100"/>
              </a:spcBef>
              <a:buFont typeface="Arial" panose="020B0604020202020204" pitchFamily="34" charset="0"/>
              <a:buChar char="•"/>
            </a:pPr>
            <a:endParaRPr lang="en-US" altLang="en-US" sz="2400" kern="0" noProof="1" smtClean="0">
              <a:latin typeface="DejaVu Sans"/>
              <a:ea typeface="Arial" panose="020B0604020202020204" pitchFamily="34" charset="0"/>
              <a:cs typeface="DejaVu Sans"/>
            </a:endParaRPr>
          </a:p>
          <a:p>
            <a:pPr marL="355600" indent="-342900" algn="just">
              <a:spcBef>
                <a:spcPts val="100"/>
              </a:spcBef>
              <a:buFont typeface="Arial" panose="020B0604020202020204" pitchFamily="34" charset="0"/>
              <a:buChar char="•"/>
            </a:pPr>
            <a:r>
              <a:rPr lang="en-US" altLang="en-US" sz="2400" kern="0" noProof="1" smtClean="0">
                <a:latin typeface="DejaVu Sans"/>
                <a:ea typeface="Arial" panose="020B0604020202020204" pitchFamily="34" charset="0"/>
                <a:cs typeface="DejaVu Sans"/>
              </a:rPr>
              <a:t>Enrollment </a:t>
            </a:r>
            <a:r>
              <a:rPr lang="en-US" altLang="en-US" sz="2400" kern="0" noProof="1">
                <a:latin typeface="DejaVu Sans"/>
                <a:ea typeface="Arial" panose="020B0604020202020204" pitchFamily="34" charset="0"/>
                <a:cs typeface="DejaVu Sans"/>
              </a:rPr>
              <a:t>Projections</a:t>
            </a:r>
          </a:p>
          <a:p>
            <a:pPr marL="355600" indent="-342900" algn="just">
              <a:spcBef>
                <a:spcPts val="100"/>
              </a:spcBef>
              <a:buFont typeface="Arial" panose="020B0604020202020204" pitchFamily="34" charset="0"/>
              <a:buChar char="•"/>
            </a:pPr>
            <a:endParaRPr lang="en-US" altLang="en-US" sz="2400" kern="0" noProof="1" smtClean="0">
              <a:latin typeface="DejaVu Sans"/>
              <a:ea typeface="Arial" panose="020B0604020202020204" pitchFamily="34" charset="0"/>
              <a:cs typeface="DejaVu Sans"/>
            </a:endParaRPr>
          </a:p>
          <a:p>
            <a:pPr marL="355600" indent="-342900" algn="just">
              <a:spcBef>
                <a:spcPts val="100"/>
              </a:spcBef>
              <a:buFont typeface="Arial" panose="020B0604020202020204" pitchFamily="34" charset="0"/>
              <a:buChar char="•"/>
            </a:pPr>
            <a:r>
              <a:rPr lang="en-US" altLang="en-US" sz="2400" kern="0" noProof="1" smtClean="0">
                <a:latin typeface="DejaVu Sans"/>
                <a:ea typeface="Arial" panose="020B0604020202020204" pitchFamily="34" charset="0"/>
                <a:cs typeface="DejaVu Sans"/>
              </a:rPr>
              <a:t>School </a:t>
            </a:r>
            <a:r>
              <a:rPr lang="en-US" altLang="en-US" sz="2400" kern="0" noProof="1">
                <a:latin typeface="DejaVu Sans"/>
                <a:ea typeface="Arial" panose="020B0604020202020204" pitchFamily="34" charset="0"/>
                <a:cs typeface="DejaVu Sans"/>
              </a:rPr>
              <a:t>Bus Routing</a:t>
            </a:r>
          </a:p>
        </p:txBody>
      </p:sp>
    </p:spTree>
    <p:extLst>
      <p:ext uri="{BB962C8B-B14F-4D97-AF65-F5344CB8AC3E}">
        <p14:creationId xmlns:p14="http://schemas.microsoft.com/office/powerpoint/2010/main" val="334881942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b="1" dirty="0">
                <a:ln/>
                <a:solidFill>
                  <a:schemeClr val="accent1">
                    <a:lumMod val="50000"/>
                  </a:schemeClr>
                </a:solidFill>
                <a:effectLst>
                  <a:outerShdw blurRad="38100" dist="19050" dir="2700000" algn="tl" rotWithShape="0">
                    <a:schemeClr val="dk1">
                      <a:alpha val="40000"/>
                    </a:schemeClr>
                  </a:outerShdw>
                </a:effectLst>
                <a:sym typeface="+mn-ea"/>
              </a:rPr>
              <a:t>Applications of GIS</a:t>
            </a:r>
          </a:p>
        </p:txBody>
      </p:sp>
      <p:sp>
        <p:nvSpPr>
          <p:cNvPr id="10" name="object 9"/>
          <p:cNvSpPr txBox="1"/>
          <p:nvPr>
            <p:custDataLst>
              <p:tags r:id="rId1"/>
            </p:custDataLst>
          </p:nvPr>
        </p:nvSpPr>
        <p:spPr>
          <a:xfrm>
            <a:off x="974882" y="1585861"/>
            <a:ext cx="10584771" cy="4302125"/>
          </a:xfrm>
          <a:prstGeom prst="rect">
            <a:avLst/>
          </a:prstGeom>
        </p:spPr>
        <p:txBody>
          <a:bodyPr vert="horz" wrap="square" lIns="0" tIns="12700" rIns="0" bIns="0" rtlCol="0">
            <a:noAutofit/>
          </a:bodyPr>
          <a:lstStyle/>
          <a:p>
            <a:pPr marL="12700" algn="just">
              <a:spcBef>
                <a:spcPts val="100"/>
              </a:spcBef>
            </a:pPr>
            <a:r>
              <a:rPr lang="en-US" altLang="en-US" sz="2400" b="1" kern="0" noProof="1">
                <a:latin typeface="DejaVu Sans"/>
                <a:ea typeface="Arial" panose="020B0604020202020204" pitchFamily="34" charset="0"/>
                <a:cs typeface="DejaVu Sans"/>
              </a:rPr>
              <a:t>Real </a:t>
            </a:r>
            <a:r>
              <a:rPr lang="en-US" altLang="en-US" sz="2400" b="1" kern="0" noProof="1" smtClean="0">
                <a:latin typeface="DejaVu Sans"/>
                <a:ea typeface="Arial" panose="020B0604020202020204" pitchFamily="34" charset="0"/>
                <a:cs typeface="DejaVu Sans"/>
              </a:rPr>
              <a:t>Estate</a:t>
            </a:r>
          </a:p>
          <a:p>
            <a:pPr marL="12700" algn="just">
              <a:spcBef>
                <a:spcPts val="100"/>
              </a:spcBef>
            </a:pPr>
            <a:endParaRPr lang="en-US" altLang="en-US" sz="2400" b="1" kern="0" noProof="1">
              <a:latin typeface="DejaVu Sans"/>
              <a:ea typeface="Arial" panose="020B0604020202020204" pitchFamily="34" charset="0"/>
              <a:cs typeface="DejaVu Sans"/>
            </a:endParaRPr>
          </a:p>
          <a:p>
            <a:pPr marL="355600" indent="-342900" algn="just">
              <a:spcBef>
                <a:spcPts val="100"/>
              </a:spcBef>
              <a:buFont typeface="Arial" panose="020B0604020202020204" pitchFamily="34" charset="0"/>
              <a:buChar char="•"/>
            </a:pPr>
            <a:r>
              <a:rPr lang="en-US" altLang="en-US" sz="2400" kern="0" noProof="1">
                <a:latin typeface="DejaVu Sans"/>
                <a:ea typeface="Arial" panose="020B0604020202020204" pitchFamily="34" charset="0"/>
                <a:cs typeface="DejaVu Sans"/>
              </a:rPr>
              <a:t>Neighborhood land </a:t>
            </a:r>
            <a:r>
              <a:rPr lang="en-US" altLang="en-US" sz="2400" kern="0" noProof="1" smtClean="0">
                <a:latin typeface="DejaVu Sans"/>
                <a:ea typeface="Arial" panose="020B0604020202020204" pitchFamily="34" charset="0"/>
                <a:cs typeface="DejaVu Sans"/>
              </a:rPr>
              <a:t>prices</a:t>
            </a:r>
          </a:p>
          <a:p>
            <a:pPr marL="355600" indent="-342900" algn="just">
              <a:spcBef>
                <a:spcPts val="100"/>
              </a:spcBef>
              <a:buFont typeface="Arial" panose="020B0604020202020204" pitchFamily="34" charset="0"/>
              <a:buChar char="•"/>
            </a:pPr>
            <a:endParaRPr lang="en-US" altLang="en-US" sz="2400" kern="0" noProof="1">
              <a:latin typeface="DejaVu Sans"/>
              <a:ea typeface="Arial" panose="020B0604020202020204" pitchFamily="34" charset="0"/>
              <a:cs typeface="DejaVu Sans"/>
            </a:endParaRPr>
          </a:p>
          <a:p>
            <a:pPr marL="355600" indent="-342900" algn="just">
              <a:spcBef>
                <a:spcPts val="100"/>
              </a:spcBef>
              <a:buFont typeface="Arial" panose="020B0604020202020204" pitchFamily="34" charset="0"/>
              <a:buChar char="•"/>
            </a:pPr>
            <a:r>
              <a:rPr lang="en-US" altLang="en-US" sz="2400" kern="0" noProof="1">
                <a:latin typeface="DejaVu Sans"/>
                <a:ea typeface="Arial" panose="020B0604020202020204" pitchFamily="34" charset="0"/>
                <a:cs typeface="DejaVu Sans"/>
              </a:rPr>
              <a:t>Traffic Impact Analysis</a:t>
            </a:r>
          </a:p>
          <a:p>
            <a:pPr marL="355600" indent="-342900" algn="just">
              <a:spcBef>
                <a:spcPts val="100"/>
              </a:spcBef>
              <a:buFont typeface="Arial" panose="020B0604020202020204" pitchFamily="34" charset="0"/>
              <a:buChar char="•"/>
            </a:pPr>
            <a:endParaRPr lang="en-US" altLang="en-US" sz="2400" kern="0" noProof="1" smtClean="0">
              <a:latin typeface="DejaVu Sans"/>
              <a:ea typeface="Arial" panose="020B0604020202020204" pitchFamily="34" charset="0"/>
              <a:cs typeface="DejaVu Sans"/>
            </a:endParaRPr>
          </a:p>
          <a:p>
            <a:pPr marL="355600" indent="-342900" algn="just">
              <a:spcBef>
                <a:spcPts val="100"/>
              </a:spcBef>
              <a:buFont typeface="Arial" panose="020B0604020202020204" pitchFamily="34" charset="0"/>
              <a:buChar char="•"/>
            </a:pPr>
            <a:r>
              <a:rPr lang="en-US" altLang="en-US" sz="2400" kern="0" noProof="1" smtClean="0">
                <a:latin typeface="DejaVu Sans"/>
                <a:ea typeface="Arial" panose="020B0604020202020204" pitchFamily="34" charset="0"/>
                <a:cs typeface="DejaVu Sans"/>
              </a:rPr>
              <a:t>Determination </a:t>
            </a:r>
            <a:r>
              <a:rPr lang="en-US" altLang="en-US" sz="2400" kern="0" noProof="1">
                <a:latin typeface="DejaVu Sans"/>
                <a:ea typeface="Arial" panose="020B0604020202020204" pitchFamily="34" charset="0"/>
                <a:cs typeface="DejaVu Sans"/>
              </a:rPr>
              <a:t>of Highest and Best Use</a:t>
            </a:r>
          </a:p>
        </p:txBody>
      </p:sp>
    </p:spTree>
    <p:extLst>
      <p:ext uri="{BB962C8B-B14F-4D97-AF65-F5344CB8AC3E}">
        <p14:creationId xmlns:p14="http://schemas.microsoft.com/office/powerpoint/2010/main" val="360172178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b="1" dirty="0">
                <a:ln/>
                <a:solidFill>
                  <a:schemeClr val="accent1">
                    <a:lumMod val="50000"/>
                  </a:schemeClr>
                </a:solidFill>
                <a:effectLst>
                  <a:outerShdw blurRad="38100" dist="19050" dir="2700000" algn="tl" rotWithShape="0">
                    <a:schemeClr val="dk1">
                      <a:alpha val="40000"/>
                    </a:schemeClr>
                  </a:outerShdw>
                </a:effectLst>
                <a:sym typeface="+mn-ea"/>
              </a:rPr>
              <a:t>Applications of GIS</a:t>
            </a:r>
          </a:p>
        </p:txBody>
      </p:sp>
      <p:sp>
        <p:nvSpPr>
          <p:cNvPr id="10" name="object 9"/>
          <p:cNvSpPr txBox="1"/>
          <p:nvPr>
            <p:custDataLst>
              <p:tags r:id="rId1"/>
            </p:custDataLst>
          </p:nvPr>
        </p:nvSpPr>
        <p:spPr>
          <a:xfrm>
            <a:off x="974882" y="1585861"/>
            <a:ext cx="10584771" cy="4302125"/>
          </a:xfrm>
          <a:prstGeom prst="rect">
            <a:avLst/>
          </a:prstGeom>
        </p:spPr>
        <p:txBody>
          <a:bodyPr vert="horz" wrap="square" lIns="0" tIns="12700" rIns="0" bIns="0" rtlCol="0">
            <a:noAutofit/>
          </a:bodyPr>
          <a:lstStyle/>
          <a:p>
            <a:pPr marL="12700" algn="just">
              <a:spcBef>
                <a:spcPts val="100"/>
              </a:spcBef>
            </a:pPr>
            <a:r>
              <a:rPr lang="en-US" altLang="en-US" sz="2400" b="1" kern="0" noProof="1">
                <a:latin typeface="DejaVu Sans"/>
                <a:ea typeface="Arial" panose="020B0604020202020204" pitchFamily="34" charset="0"/>
                <a:cs typeface="DejaVu Sans"/>
              </a:rPr>
              <a:t>Health Care</a:t>
            </a:r>
          </a:p>
          <a:p>
            <a:pPr marL="355600" indent="-342900" algn="just">
              <a:spcBef>
                <a:spcPts val="100"/>
              </a:spcBef>
              <a:buFont typeface="Arial" panose="020B0604020202020204" pitchFamily="34" charset="0"/>
              <a:buChar char="•"/>
            </a:pPr>
            <a:r>
              <a:rPr lang="en-US" altLang="en-US" sz="2400" kern="0" noProof="1" smtClean="0">
                <a:latin typeface="DejaVu Sans"/>
                <a:ea typeface="Arial" panose="020B0604020202020204" pitchFamily="34" charset="0"/>
                <a:cs typeface="DejaVu Sans"/>
              </a:rPr>
              <a:t>Epidemiology</a:t>
            </a:r>
          </a:p>
          <a:p>
            <a:pPr marL="355600" indent="-342900" algn="just">
              <a:spcBef>
                <a:spcPts val="100"/>
              </a:spcBef>
              <a:buFont typeface="Arial" panose="020B0604020202020204" pitchFamily="34" charset="0"/>
              <a:buChar char="•"/>
            </a:pPr>
            <a:endParaRPr lang="en-US" altLang="en-US" sz="2400" kern="0" noProof="1">
              <a:latin typeface="DejaVu Sans"/>
              <a:ea typeface="Arial" panose="020B0604020202020204" pitchFamily="34" charset="0"/>
              <a:cs typeface="DejaVu Sans"/>
            </a:endParaRPr>
          </a:p>
          <a:p>
            <a:pPr marL="355600" indent="-342900" algn="just">
              <a:spcBef>
                <a:spcPts val="100"/>
              </a:spcBef>
              <a:buFont typeface="Arial" panose="020B0604020202020204" pitchFamily="34" charset="0"/>
              <a:buChar char="•"/>
            </a:pPr>
            <a:r>
              <a:rPr lang="en-US" altLang="en-US" sz="2400" kern="0" noProof="1" smtClean="0">
                <a:latin typeface="DejaVu Sans"/>
                <a:ea typeface="Arial" panose="020B0604020202020204" pitchFamily="34" charset="0"/>
                <a:cs typeface="DejaVu Sans"/>
              </a:rPr>
              <a:t>Needs Analysis</a:t>
            </a:r>
          </a:p>
          <a:p>
            <a:pPr marL="355600" indent="-342900" algn="just">
              <a:spcBef>
                <a:spcPts val="100"/>
              </a:spcBef>
              <a:buFont typeface="Arial" panose="020B0604020202020204" pitchFamily="34" charset="0"/>
              <a:buChar char="•"/>
            </a:pPr>
            <a:endParaRPr lang="en-US" altLang="en-US" sz="2400" kern="0" noProof="1" smtClean="0">
              <a:latin typeface="DejaVu Sans"/>
              <a:ea typeface="Arial" panose="020B0604020202020204" pitchFamily="34" charset="0"/>
              <a:cs typeface="DejaVu Sans"/>
            </a:endParaRPr>
          </a:p>
          <a:p>
            <a:pPr marL="355600" indent="-342900" algn="just">
              <a:spcBef>
                <a:spcPts val="100"/>
              </a:spcBef>
              <a:buFont typeface="Arial" panose="020B0604020202020204" pitchFamily="34" charset="0"/>
              <a:buChar char="•"/>
            </a:pPr>
            <a:r>
              <a:rPr lang="en-US" altLang="en-US" sz="2400" kern="0" noProof="1" smtClean="0">
                <a:latin typeface="DejaVu Sans"/>
                <a:ea typeface="Arial" panose="020B0604020202020204" pitchFamily="34" charset="0"/>
                <a:cs typeface="DejaVu Sans"/>
              </a:rPr>
              <a:t>Service </a:t>
            </a:r>
            <a:r>
              <a:rPr lang="en-US" altLang="en-US" sz="2400" kern="0" noProof="1">
                <a:latin typeface="DejaVu Sans"/>
                <a:ea typeface="Arial" panose="020B0604020202020204" pitchFamily="34" charset="0"/>
                <a:cs typeface="DejaVu Sans"/>
              </a:rPr>
              <a:t>Inventory</a:t>
            </a:r>
          </a:p>
        </p:txBody>
      </p:sp>
    </p:spTree>
    <p:extLst>
      <p:ext uri="{BB962C8B-B14F-4D97-AF65-F5344CB8AC3E}">
        <p14:creationId xmlns:p14="http://schemas.microsoft.com/office/powerpoint/2010/main" val="70886091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b="1" dirty="0">
                <a:ln/>
                <a:solidFill>
                  <a:schemeClr val="accent1">
                    <a:lumMod val="50000"/>
                  </a:schemeClr>
                </a:solidFill>
                <a:effectLst>
                  <a:outerShdw blurRad="38100" dist="19050" dir="2700000" algn="tl" rotWithShape="0">
                    <a:schemeClr val="dk1">
                      <a:alpha val="40000"/>
                    </a:schemeClr>
                  </a:outerShdw>
                </a:effectLst>
                <a:sym typeface="+mn-ea"/>
              </a:rPr>
              <a:t>Remote Sensing</a:t>
            </a:r>
          </a:p>
        </p:txBody>
      </p:sp>
      <p:sp>
        <p:nvSpPr>
          <p:cNvPr id="10" name="object 9"/>
          <p:cNvSpPr txBox="1"/>
          <p:nvPr>
            <p:custDataLst>
              <p:tags r:id="rId1"/>
            </p:custDataLst>
          </p:nvPr>
        </p:nvSpPr>
        <p:spPr>
          <a:xfrm>
            <a:off x="974882" y="1585861"/>
            <a:ext cx="10584771" cy="4302125"/>
          </a:xfrm>
          <a:prstGeom prst="rect">
            <a:avLst/>
          </a:prstGeom>
        </p:spPr>
        <p:txBody>
          <a:bodyPr vert="horz" wrap="square" lIns="0" tIns="12700" rIns="0" bIns="0" rtlCol="0">
            <a:noAutofit/>
          </a:bodyPr>
          <a:lstStyle/>
          <a:p>
            <a:pPr marL="12700" algn="just">
              <a:spcBef>
                <a:spcPts val="100"/>
              </a:spcBef>
            </a:pPr>
            <a:r>
              <a:rPr lang="en-US" altLang="en-US" sz="2400" kern="0" noProof="1">
                <a:latin typeface="DejaVu Sans"/>
                <a:ea typeface="Arial" panose="020B0604020202020204" pitchFamily="34" charset="0"/>
                <a:cs typeface="DejaVu Sans"/>
              </a:rPr>
              <a:t>Remote sensing is used to determine the </a:t>
            </a:r>
            <a:r>
              <a:rPr lang="en-US" altLang="en-US" sz="2400" b="1" kern="0" noProof="1">
                <a:latin typeface="DejaVu Sans"/>
                <a:ea typeface="Arial" panose="020B0604020202020204" pitchFamily="34" charset="0"/>
                <a:cs typeface="DejaVu Sans"/>
              </a:rPr>
              <a:t>chemical</a:t>
            </a:r>
            <a:r>
              <a:rPr lang="en-US" altLang="en-US" sz="2400" kern="0" noProof="1">
                <a:latin typeface="DejaVu Sans"/>
                <a:ea typeface="Arial" panose="020B0604020202020204" pitchFamily="34" charset="0"/>
                <a:cs typeface="DejaVu Sans"/>
              </a:rPr>
              <a:t>, </a:t>
            </a:r>
            <a:r>
              <a:rPr lang="en-US" altLang="en-US" sz="2400" b="1" kern="0" noProof="1">
                <a:latin typeface="DejaVu Sans"/>
                <a:ea typeface="Arial" panose="020B0604020202020204" pitchFamily="34" charset="0"/>
                <a:cs typeface="DejaVu Sans"/>
              </a:rPr>
              <a:t>physical</a:t>
            </a:r>
            <a:r>
              <a:rPr lang="en-US" altLang="en-US" sz="2400" kern="0" noProof="1">
                <a:latin typeface="DejaVu Sans"/>
                <a:ea typeface="Arial" panose="020B0604020202020204" pitchFamily="34" charset="0"/>
                <a:cs typeface="DejaVu Sans"/>
              </a:rPr>
              <a:t>, and </a:t>
            </a:r>
            <a:r>
              <a:rPr lang="en-US" altLang="en-US" sz="2400" b="1" kern="0" noProof="1">
                <a:latin typeface="DejaVu Sans"/>
                <a:ea typeface="Arial" panose="020B0604020202020204" pitchFamily="34" charset="0"/>
                <a:cs typeface="DejaVu Sans"/>
              </a:rPr>
              <a:t>biological</a:t>
            </a:r>
            <a:r>
              <a:rPr lang="en-US" altLang="en-US" sz="2400" kern="0" noProof="1">
                <a:latin typeface="DejaVu Sans"/>
                <a:ea typeface="Arial" panose="020B0604020202020204" pitchFamily="34" charset="0"/>
                <a:cs typeface="DejaVu Sans"/>
              </a:rPr>
              <a:t> properties of an area without physical </a:t>
            </a:r>
            <a:r>
              <a:rPr lang="en-US" altLang="en-US" sz="2400" b="1" kern="0" noProof="1">
                <a:latin typeface="DejaVu Sans"/>
                <a:ea typeface="Arial" panose="020B0604020202020204" pitchFamily="34" charset="0"/>
                <a:cs typeface="DejaVu Sans"/>
              </a:rPr>
              <a:t>contact</a:t>
            </a:r>
            <a:r>
              <a:rPr lang="en-US" altLang="en-US" sz="2400" kern="0" noProof="1">
                <a:latin typeface="DejaVu Sans"/>
                <a:ea typeface="Arial" panose="020B0604020202020204" pitchFamily="34" charset="0"/>
                <a:cs typeface="DejaVu Sans"/>
              </a:rPr>
              <a:t> - making it one of the most popular methods for gathering raster data. This type of GIS data collection is primarily carried out by </a:t>
            </a:r>
            <a:r>
              <a:rPr lang="en-US" altLang="en-US" sz="2400" b="1" kern="0" noProof="1">
                <a:latin typeface="DejaVu Sans"/>
                <a:ea typeface="Arial" panose="020B0604020202020204" pitchFamily="34" charset="0"/>
                <a:cs typeface="DejaVu Sans"/>
              </a:rPr>
              <a:t>satellites and aircraft sensors</a:t>
            </a:r>
            <a:r>
              <a:rPr lang="en-US" altLang="en-US" sz="2400" kern="0" noProof="1">
                <a:latin typeface="DejaVu Sans"/>
                <a:ea typeface="Arial" panose="020B0604020202020204" pitchFamily="34" charset="0"/>
                <a:cs typeface="DejaVu Sans"/>
              </a:rPr>
              <a:t>, which can assess the characteristics of a location by </a:t>
            </a:r>
            <a:r>
              <a:rPr lang="en-US" altLang="en-US" sz="2400" b="1" kern="0" noProof="1">
                <a:latin typeface="DejaVu Sans"/>
                <a:ea typeface="Arial" panose="020B0604020202020204" pitchFamily="34" charset="0"/>
                <a:cs typeface="DejaVu Sans"/>
              </a:rPr>
              <a:t>measuring the electromagnetic radiation objects on the surface emit.</a:t>
            </a:r>
          </a:p>
          <a:p>
            <a:pPr marL="12700" algn="just">
              <a:spcBef>
                <a:spcPts val="100"/>
              </a:spcBef>
            </a:pPr>
            <a:endParaRPr lang="en-US" altLang="en-US" sz="2400" kern="0" noProof="1">
              <a:latin typeface="DejaVu Sans"/>
              <a:ea typeface="Arial" panose="020B0604020202020204" pitchFamily="34" charset="0"/>
              <a:cs typeface="DejaVu Sans"/>
            </a:endParaRPr>
          </a:p>
          <a:p>
            <a:pPr marL="12700" algn="just">
              <a:spcBef>
                <a:spcPts val="100"/>
              </a:spcBef>
            </a:pPr>
            <a:r>
              <a:rPr lang="en-US" altLang="en-US" sz="2400" kern="0" noProof="1">
                <a:latin typeface="DejaVu Sans"/>
                <a:ea typeface="Arial" panose="020B0604020202020204" pitchFamily="34" charset="0"/>
                <a:cs typeface="DejaVu Sans"/>
              </a:rPr>
              <a:t>Remote sensing is advantageous to GIS professionals for several reasons. To start, remote sensing can </a:t>
            </a:r>
            <a:r>
              <a:rPr lang="en-US" altLang="en-US" sz="2400" b="1" kern="0" noProof="1">
                <a:latin typeface="DejaVu Sans"/>
                <a:ea typeface="Arial" panose="020B0604020202020204" pitchFamily="34" charset="0"/>
                <a:cs typeface="DejaVu Sans"/>
              </a:rPr>
              <a:t>cover massive areas</a:t>
            </a:r>
            <a:r>
              <a:rPr lang="en-US" altLang="en-US" sz="2400" kern="0" noProof="1">
                <a:latin typeface="DejaVu Sans"/>
                <a:ea typeface="Arial" panose="020B0604020202020204" pitchFamily="34" charset="0"/>
                <a:cs typeface="DejaVu Sans"/>
              </a:rPr>
              <a:t>, including </a:t>
            </a:r>
            <a:r>
              <a:rPr lang="en-US" altLang="en-US" sz="2400" b="1" kern="0" noProof="1">
                <a:latin typeface="DejaVu Sans"/>
                <a:ea typeface="Arial" panose="020B0604020202020204" pitchFamily="34" charset="0"/>
                <a:cs typeface="DejaVu Sans"/>
              </a:rPr>
              <a:t>spots that would be difficult to get to physically</a:t>
            </a:r>
            <a:r>
              <a:rPr lang="en-US" altLang="en-US" sz="2400" kern="0" noProof="1">
                <a:latin typeface="DejaVu Sans"/>
                <a:ea typeface="Arial" panose="020B0604020202020204" pitchFamily="34" charset="0"/>
                <a:cs typeface="DejaVu Sans"/>
              </a:rPr>
              <a:t> (such as the middle of an ocean). In addition, this GIS data collection technique </a:t>
            </a:r>
            <a:r>
              <a:rPr lang="en-US" altLang="en-US" sz="2400" b="1" kern="0" noProof="1">
                <a:latin typeface="DejaVu Sans"/>
                <a:ea typeface="Arial" panose="020B0604020202020204" pitchFamily="34" charset="0"/>
                <a:cs typeface="DejaVu Sans"/>
              </a:rPr>
              <a:t>allows for continuous information gathering</a:t>
            </a:r>
            <a:r>
              <a:rPr lang="en-US" altLang="en-US" sz="2400" kern="0" noProof="1">
                <a:latin typeface="DejaVu Sans"/>
                <a:ea typeface="Arial" panose="020B0604020202020204" pitchFamily="34" charset="0"/>
                <a:cs typeface="DejaVu Sans"/>
              </a:rPr>
              <a:t>, which can be helpful when </a:t>
            </a:r>
            <a:r>
              <a:rPr lang="en-US" altLang="en-US" sz="2400" b="1" kern="0" noProof="1">
                <a:latin typeface="DejaVu Sans"/>
                <a:ea typeface="Arial" panose="020B0604020202020204" pitchFamily="34" charset="0"/>
                <a:cs typeface="DejaVu Sans"/>
              </a:rPr>
              <a:t>monitoring local temperatures, assessing water levels, measuring air quality, etc. </a:t>
            </a:r>
          </a:p>
        </p:txBody>
      </p:sp>
    </p:spTree>
    <p:extLst>
      <p:ext uri="{BB962C8B-B14F-4D97-AF65-F5344CB8AC3E}">
        <p14:creationId xmlns:p14="http://schemas.microsoft.com/office/powerpoint/2010/main" val="231005982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b="1" dirty="0">
                <a:ln/>
                <a:solidFill>
                  <a:schemeClr val="accent1">
                    <a:lumMod val="50000"/>
                  </a:schemeClr>
                </a:solidFill>
                <a:effectLst>
                  <a:outerShdw blurRad="38100" dist="19050" dir="2700000" algn="tl" rotWithShape="0">
                    <a:schemeClr val="dk1">
                      <a:alpha val="40000"/>
                    </a:schemeClr>
                  </a:outerShdw>
                </a:effectLst>
                <a:sym typeface="+mn-ea"/>
              </a:rPr>
              <a:t>Photography </a:t>
            </a:r>
          </a:p>
        </p:txBody>
      </p:sp>
      <p:sp>
        <p:nvSpPr>
          <p:cNvPr id="10" name="object 9"/>
          <p:cNvSpPr txBox="1"/>
          <p:nvPr>
            <p:custDataLst>
              <p:tags r:id="rId1"/>
            </p:custDataLst>
          </p:nvPr>
        </p:nvSpPr>
        <p:spPr>
          <a:xfrm>
            <a:off x="974882" y="1585861"/>
            <a:ext cx="10584771" cy="4302125"/>
          </a:xfrm>
          <a:prstGeom prst="rect">
            <a:avLst/>
          </a:prstGeom>
        </p:spPr>
        <p:txBody>
          <a:bodyPr vert="horz" wrap="square" lIns="0" tIns="12700" rIns="0" bIns="0" rtlCol="0">
            <a:noAutofit/>
          </a:bodyPr>
          <a:lstStyle/>
          <a:p>
            <a:pPr marL="12700" algn="just">
              <a:spcBef>
                <a:spcPts val="100"/>
              </a:spcBef>
            </a:pPr>
            <a:r>
              <a:rPr lang="en-US" altLang="en-US" sz="2400" kern="0" noProof="1">
                <a:latin typeface="DejaVu Sans"/>
                <a:ea typeface="Arial" panose="020B0604020202020204" pitchFamily="34" charset="0"/>
                <a:cs typeface="DejaVu Sans"/>
              </a:rPr>
              <a:t>One form of remote sensing used for GIS data collection, typically conducted by </a:t>
            </a:r>
            <a:r>
              <a:rPr lang="en-US" altLang="en-US" sz="2400" b="1" kern="0" noProof="1">
                <a:latin typeface="DejaVu Sans"/>
                <a:ea typeface="Arial" panose="020B0604020202020204" pitchFamily="34" charset="0"/>
                <a:cs typeface="DejaVu Sans"/>
              </a:rPr>
              <a:t>high-quality analog optical cameras</a:t>
            </a:r>
            <a:r>
              <a:rPr lang="en-US" altLang="en-US" sz="2400" kern="0" noProof="1">
                <a:latin typeface="DejaVu Sans"/>
                <a:ea typeface="Arial" panose="020B0604020202020204" pitchFamily="34" charset="0"/>
                <a:cs typeface="DejaVu Sans"/>
              </a:rPr>
              <a:t>, is photography. GIS photography can come in many different forms, including </a:t>
            </a:r>
            <a:r>
              <a:rPr lang="en-US" altLang="en-US" sz="2400" b="1" kern="0" noProof="1">
                <a:latin typeface="DejaVu Sans"/>
                <a:ea typeface="Arial" panose="020B0604020202020204" pitchFamily="34" charset="0"/>
                <a:cs typeface="DejaVu Sans"/>
              </a:rPr>
              <a:t>satellite images, aerial photographs, thermal images, and digital elevation models (DEMs). </a:t>
            </a:r>
          </a:p>
          <a:p>
            <a:pPr marL="12700" algn="just">
              <a:spcBef>
                <a:spcPts val="100"/>
              </a:spcBef>
            </a:pPr>
            <a:endParaRPr lang="en-US" altLang="en-US" sz="2400" kern="0" noProof="1">
              <a:latin typeface="DejaVu Sans"/>
              <a:ea typeface="Arial" panose="020B0604020202020204" pitchFamily="34" charset="0"/>
              <a:cs typeface="DejaVu Sans"/>
            </a:endParaRPr>
          </a:p>
          <a:p>
            <a:pPr marL="12700" algn="just">
              <a:spcBef>
                <a:spcPts val="100"/>
              </a:spcBef>
            </a:pPr>
            <a:r>
              <a:rPr lang="en-US" altLang="en-US" sz="2400" kern="0" noProof="1">
                <a:latin typeface="DejaVu Sans"/>
                <a:ea typeface="Arial" panose="020B0604020202020204" pitchFamily="34" charset="0"/>
                <a:cs typeface="DejaVu Sans"/>
              </a:rPr>
              <a:t>While extremely useful, </a:t>
            </a:r>
            <a:r>
              <a:rPr lang="en-US" altLang="en-US" sz="2400" b="1" kern="0" noProof="1">
                <a:latin typeface="DejaVu Sans"/>
                <a:ea typeface="Arial" panose="020B0604020202020204" pitchFamily="34" charset="0"/>
                <a:cs typeface="DejaVu Sans"/>
              </a:rPr>
              <a:t>digital elevation models </a:t>
            </a:r>
            <a:r>
              <a:rPr lang="en-US" altLang="en-US" sz="2400" kern="0" noProof="1">
                <a:latin typeface="DejaVu Sans"/>
                <a:ea typeface="Arial" panose="020B0604020202020204" pitchFamily="34" charset="0"/>
                <a:cs typeface="DejaVu Sans"/>
              </a:rPr>
              <a:t>are more challenging to create than traditional photos are. To make one, </a:t>
            </a:r>
            <a:r>
              <a:rPr lang="en-US" altLang="en-US" sz="2400" b="1" kern="0" noProof="1">
                <a:latin typeface="DejaVu Sans"/>
                <a:ea typeface="Arial" panose="020B0604020202020204" pitchFamily="34" charset="0"/>
                <a:cs typeface="DejaVu Sans"/>
              </a:rPr>
              <a:t>you’ll have to use stereo imagery, which means you’ll need two satellites </a:t>
            </a:r>
            <a:r>
              <a:rPr lang="en-US" altLang="en-US" sz="2400" kern="0" noProof="1">
                <a:latin typeface="DejaVu Sans"/>
                <a:ea typeface="Arial" panose="020B0604020202020204" pitchFamily="34" charset="0"/>
                <a:cs typeface="DejaVu Sans"/>
              </a:rPr>
              <a:t>to take a </a:t>
            </a:r>
            <a:r>
              <a:rPr lang="en-US" altLang="en-US" sz="2400" b="1" kern="0" noProof="1">
                <a:latin typeface="DejaVu Sans"/>
                <a:ea typeface="Arial" panose="020B0604020202020204" pitchFamily="34" charset="0"/>
                <a:cs typeface="DejaVu Sans"/>
              </a:rPr>
              <a:t>picture of the same location from different angles.  </a:t>
            </a:r>
          </a:p>
          <a:p>
            <a:pPr marL="12700" algn="just">
              <a:spcBef>
                <a:spcPts val="100"/>
              </a:spcBef>
            </a:pPr>
            <a:endParaRPr lang="en-US" altLang="en-US" sz="2400" kern="0" noProof="1">
              <a:latin typeface="DejaVu Sans"/>
              <a:ea typeface="Arial" panose="020B0604020202020204" pitchFamily="34" charset="0"/>
              <a:cs typeface="DejaVu Sans"/>
            </a:endParaRPr>
          </a:p>
        </p:txBody>
      </p:sp>
    </p:spTree>
    <p:extLst>
      <p:ext uri="{BB962C8B-B14F-4D97-AF65-F5344CB8AC3E}">
        <p14:creationId xmlns:p14="http://schemas.microsoft.com/office/powerpoint/2010/main" val="426661693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b="1" dirty="0">
                <a:ln/>
                <a:solidFill>
                  <a:schemeClr val="accent1">
                    <a:lumMod val="50000"/>
                  </a:schemeClr>
                </a:solidFill>
                <a:effectLst>
                  <a:outerShdw blurRad="38100" dist="19050" dir="2700000" algn="tl" rotWithShape="0">
                    <a:schemeClr val="dk1">
                      <a:alpha val="40000"/>
                    </a:schemeClr>
                  </a:outerShdw>
                </a:effectLst>
                <a:sym typeface="+mn-ea"/>
              </a:rPr>
              <a:t>Photography </a:t>
            </a:r>
          </a:p>
        </p:txBody>
      </p:sp>
      <p:sp>
        <p:nvSpPr>
          <p:cNvPr id="10" name="object 9"/>
          <p:cNvSpPr txBox="1"/>
          <p:nvPr>
            <p:custDataLst>
              <p:tags r:id="rId1"/>
            </p:custDataLst>
          </p:nvPr>
        </p:nvSpPr>
        <p:spPr>
          <a:xfrm>
            <a:off x="974882" y="1585861"/>
            <a:ext cx="10584771" cy="4302125"/>
          </a:xfrm>
          <a:prstGeom prst="rect">
            <a:avLst/>
          </a:prstGeom>
        </p:spPr>
        <p:txBody>
          <a:bodyPr vert="horz" wrap="square" lIns="0" tIns="12700" rIns="0" bIns="0" rtlCol="0">
            <a:noAutofit/>
          </a:bodyPr>
          <a:lstStyle/>
          <a:p>
            <a:pPr marL="12700" algn="just">
              <a:spcBef>
                <a:spcPts val="100"/>
              </a:spcBef>
            </a:pPr>
            <a:r>
              <a:rPr lang="en-US" altLang="en-US" sz="2400" kern="0" noProof="1" smtClean="0">
                <a:latin typeface="DejaVu Sans"/>
                <a:ea typeface="Arial" panose="020B0604020202020204" pitchFamily="34" charset="0"/>
                <a:cs typeface="DejaVu Sans"/>
              </a:rPr>
              <a:t>In </a:t>
            </a:r>
            <a:r>
              <a:rPr lang="en-US" altLang="en-US" sz="2400" kern="0" noProof="1">
                <a:latin typeface="DejaVu Sans"/>
                <a:ea typeface="Arial" panose="020B0604020202020204" pitchFamily="34" charset="0"/>
                <a:cs typeface="DejaVu Sans"/>
              </a:rPr>
              <a:t>contrast, </a:t>
            </a:r>
            <a:r>
              <a:rPr lang="en-US" altLang="en-US" sz="2400" b="1" kern="0" noProof="1">
                <a:latin typeface="DejaVu Sans"/>
                <a:ea typeface="Arial" panose="020B0604020202020204" pitchFamily="34" charset="0"/>
                <a:cs typeface="DejaVu Sans"/>
              </a:rPr>
              <a:t>aerial photography is one of the earliest</a:t>
            </a:r>
            <a:r>
              <a:rPr lang="en-US" altLang="en-US" sz="2400" kern="0" noProof="1">
                <a:latin typeface="DejaVu Sans"/>
                <a:ea typeface="Arial" panose="020B0604020202020204" pitchFamily="34" charset="0"/>
                <a:cs typeface="DejaVu Sans"/>
              </a:rPr>
              <a:t>, simplest remote GIS data collection methods - and today, it’s one of the cheapest. Aerial photography tends to </a:t>
            </a:r>
            <a:r>
              <a:rPr lang="en-US" altLang="en-US" sz="2400" b="1" kern="0" noProof="1">
                <a:latin typeface="DejaVu Sans"/>
                <a:ea typeface="Arial" panose="020B0604020202020204" pitchFamily="34" charset="0"/>
                <a:cs typeface="DejaVu Sans"/>
              </a:rPr>
              <a:t>capture small areas from a much lower height than satellite imagery</a:t>
            </a:r>
            <a:r>
              <a:rPr lang="en-US" altLang="en-US" sz="2400" kern="0" noProof="1">
                <a:latin typeface="DejaVu Sans"/>
                <a:ea typeface="Arial" panose="020B0604020202020204" pitchFamily="34" charset="0"/>
                <a:cs typeface="DejaVu Sans"/>
              </a:rPr>
              <a:t>. While the two can find similar types of information, aerial photography is typically reserved for smaller-scale applications such as </a:t>
            </a:r>
            <a:r>
              <a:rPr lang="en-US" altLang="en-US" sz="2400" b="1" kern="0" noProof="1">
                <a:latin typeface="DejaVu Sans"/>
                <a:ea typeface="Arial" panose="020B0604020202020204" pitchFamily="34" charset="0"/>
                <a:cs typeface="DejaVu Sans"/>
              </a:rPr>
              <a:t>agricultural management, land use, and marketing properties</a:t>
            </a:r>
            <a:r>
              <a:rPr lang="en-US" altLang="en-US" sz="2400" kern="0" noProof="1">
                <a:latin typeface="DejaVu Sans"/>
                <a:ea typeface="Arial" panose="020B0604020202020204" pitchFamily="34" charset="0"/>
                <a:cs typeface="DejaVu Sans"/>
              </a:rPr>
              <a:t>.</a:t>
            </a:r>
            <a:endParaRPr lang="en-US" altLang="en-US" sz="2400" b="1" kern="0" noProof="1">
              <a:latin typeface="DejaVu Sans"/>
              <a:ea typeface="Arial" panose="020B0604020202020204" pitchFamily="34" charset="0"/>
              <a:cs typeface="DejaVu Sans"/>
            </a:endParaRPr>
          </a:p>
        </p:txBody>
      </p:sp>
    </p:spTree>
    <p:extLst>
      <p:ext uri="{BB962C8B-B14F-4D97-AF65-F5344CB8AC3E}">
        <p14:creationId xmlns:p14="http://schemas.microsoft.com/office/powerpoint/2010/main" val="186381181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b="1" dirty="0">
                <a:ln/>
                <a:solidFill>
                  <a:schemeClr val="accent1">
                    <a:lumMod val="50000"/>
                  </a:schemeClr>
                </a:solidFill>
                <a:effectLst>
                  <a:outerShdw blurRad="38100" dist="19050" dir="2700000" algn="tl" rotWithShape="0">
                    <a:schemeClr val="dk1">
                      <a:alpha val="40000"/>
                    </a:schemeClr>
                  </a:outerShdw>
                </a:effectLst>
                <a:sym typeface="+mn-ea"/>
              </a:rPr>
              <a:t>Survey</a:t>
            </a:r>
          </a:p>
        </p:txBody>
      </p:sp>
      <p:sp>
        <p:nvSpPr>
          <p:cNvPr id="10" name="object 9"/>
          <p:cNvSpPr txBox="1"/>
          <p:nvPr>
            <p:custDataLst>
              <p:tags r:id="rId1"/>
            </p:custDataLst>
          </p:nvPr>
        </p:nvSpPr>
        <p:spPr>
          <a:xfrm>
            <a:off x="974882" y="1585861"/>
            <a:ext cx="10584771" cy="4302125"/>
          </a:xfrm>
          <a:prstGeom prst="rect">
            <a:avLst/>
          </a:prstGeom>
        </p:spPr>
        <p:txBody>
          <a:bodyPr vert="horz" wrap="square" lIns="0" tIns="12700" rIns="0" bIns="0" rtlCol="0">
            <a:noAutofit/>
          </a:bodyPr>
          <a:lstStyle/>
          <a:p>
            <a:pPr marL="12700" algn="just">
              <a:spcBef>
                <a:spcPts val="100"/>
              </a:spcBef>
            </a:pPr>
            <a:r>
              <a:rPr lang="en-US" altLang="en-US" sz="2400" kern="0" noProof="1">
                <a:latin typeface="DejaVu Sans"/>
                <a:ea typeface="Arial" panose="020B0604020202020204" pitchFamily="34" charset="0"/>
                <a:cs typeface="DejaVu Sans"/>
              </a:rPr>
              <a:t>Though not the most efficient or cost-effective methodology, </a:t>
            </a:r>
            <a:r>
              <a:rPr lang="en-US" altLang="en-US" sz="2400" b="1" kern="0" noProof="1">
                <a:latin typeface="DejaVu Sans"/>
                <a:ea typeface="Arial" panose="020B0604020202020204" pitchFamily="34" charset="0"/>
                <a:cs typeface="DejaVu Sans"/>
              </a:rPr>
              <a:t>ground surveys are the most accurate form of vector-based GIS data collection</a:t>
            </a:r>
            <a:r>
              <a:rPr lang="en-US" altLang="en-US" sz="2400" kern="0" noProof="1">
                <a:latin typeface="DejaVu Sans"/>
                <a:ea typeface="Arial" panose="020B0604020202020204" pitchFamily="34" charset="0"/>
                <a:cs typeface="DejaVu Sans"/>
              </a:rPr>
              <a:t>. For this reason, </a:t>
            </a:r>
            <a:r>
              <a:rPr lang="en-US" altLang="en-US" sz="2400" b="1" kern="0" noProof="1">
                <a:latin typeface="DejaVu Sans"/>
                <a:ea typeface="Arial" panose="020B0604020202020204" pitchFamily="34" charset="0"/>
                <a:cs typeface="DejaVu Sans"/>
              </a:rPr>
              <a:t>surveys</a:t>
            </a:r>
            <a:r>
              <a:rPr lang="en-US" altLang="en-US" sz="2400" kern="0" noProof="1">
                <a:latin typeface="DejaVu Sans"/>
                <a:ea typeface="Arial" panose="020B0604020202020204" pitchFamily="34" charset="0"/>
                <a:cs typeface="DejaVu Sans"/>
              </a:rPr>
              <a:t> tend to be the method of </a:t>
            </a:r>
            <a:r>
              <a:rPr lang="en-US" altLang="en-US" sz="2400" b="1" kern="0" noProof="1">
                <a:latin typeface="DejaVu Sans"/>
                <a:ea typeface="Arial" panose="020B0604020202020204" pitchFamily="34" charset="0"/>
                <a:cs typeface="DejaVu Sans"/>
              </a:rPr>
              <a:t>choice</a:t>
            </a:r>
            <a:r>
              <a:rPr lang="en-US" altLang="en-US" sz="2400" kern="0" noProof="1">
                <a:latin typeface="DejaVu Sans"/>
                <a:ea typeface="Arial" panose="020B0604020202020204" pitchFamily="34" charset="0"/>
                <a:cs typeface="DejaVu Sans"/>
              </a:rPr>
              <a:t> when it comes to </a:t>
            </a:r>
            <a:r>
              <a:rPr lang="en-US" altLang="en-US" sz="2400" b="1" kern="0" noProof="1">
                <a:latin typeface="DejaVu Sans"/>
                <a:ea typeface="Arial" panose="020B0604020202020204" pitchFamily="34" charset="0"/>
                <a:cs typeface="DejaVu Sans"/>
              </a:rPr>
              <a:t>measuring buildings, property lines, and other features</a:t>
            </a:r>
            <a:r>
              <a:rPr lang="en-US" altLang="en-US" sz="2400" kern="0" noProof="1">
                <a:latin typeface="DejaVu Sans"/>
                <a:ea typeface="Arial" panose="020B0604020202020204" pitchFamily="34" charset="0"/>
                <a:cs typeface="DejaVu Sans"/>
              </a:rPr>
              <a:t> where </a:t>
            </a:r>
            <a:r>
              <a:rPr lang="en-US" altLang="en-US" sz="2400" b="1" kern="0" noProof="1">
                <a:latin typeface="DejaVu Sans"/>
                <a:ea typeface="Arial" panose="020B0604020202020204" pitchFamily="34" charset="0"/>
                <a:cs typeface="DejaVu Sans"/>
              </a:rPr>
              <a:t>precision is a top priority.</a:t>
            </a:r>
            <a:r>
              <a:rPr lang="en-US" altLang="en-US" sz="2400" kern="0" noProof="1">
                <a:latin typeface="DejaVu Sans"/>
                <a:ea typeface="Arial" panose="020B0604020202020204" pitchFamily="34" charset="0"/>
                <a:cs typeface="DejaVu Sans"/>
              </a:rPr>
              <a:t> The basic principle in play here is that location can be determined by assessing the direction and distance from other known locations. Accordingly, surveys are an excellent way to determine a reference point for other forms of GIS data collection. </a:t>
            </a:r>
          </a:p>
          <a:p>
            <a:pPr marL="12700" algn="just">
              <a:spcBef>
                <a:spcPts val="100"/>
              </a:spcBef>
            </a:pPr>
            <a:endParaRPr lang="en-US" altLang="en-US" sz="2400" kern="0" noProof="1">
              <a:latin typeface="DejaVu Sans"/>
              <a:ea typeface="Arial" panose="020B0604020202020204" pitchFamily="34" charset="0"/>
              <a:cs typeface="DejaVu Sans"/>
            </a:endParaRPr>
          </a:p>
        </p:txBody>
      </p:sp>
    </p:spTree>
    <p:extLst>
      <p:ext uri="{BB962C8B-B14F-4D97-AF65-F5344CB8AC3E}">
        <p14:creationId xmlns:p14="http://schemas.microsoft.com/office/powerpoint/2010/main" val="73407838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b="1" dirty="0">
                <a:ln/>
                <a:solidFill>
                  <a:schemeClr val="accent1">
                    <a:lumMod val="50000"/>
                  </a:schemeClr>
                </a:solidFill>
                <a:effectLst>
                  <a:outerShdw blurRad="38100" dist="19050" dir="2700000" algn="tl" rotWithShape="0">
                    <a:schemeClr val="dk1">
                      <a:alpha val="40000"/>
                    </a:schemeClr>
                  </a:outerShdw>
                </a:effectLst>
                <a:sym typeface="+mn-ea"/>
              </a:rPr>
              <a:t>LiDAR</a:t>
            </a:r>
          </a:p>
        </p:txBody>
      </p:sp>
      <p:sp>
        <p:nvSpPr>
          <p:cNvPr id="10" name="object 9"/>
          <p:cNvSpPr txBox="1"/>
          <p:nvPr>
            <p:custDataLst>
              <p:tags r:id="rId1"/>
            </p:custDataLst>
          </p:nvPr>
        </p:nvSpPr>
        <p:spPr>
          <a:xfrm>
            <a:off x="974882" y="1585861"/>
            <a:ext cx="10584771" cy="4302125"/>
          </a:xfrm>
          <a:prstGeom prst="rect">
            <a:avLst/>
          </a:prstGeom>
        </p:spPr>
        <p:txBody>
          <a:bodyPr vert="horz" wrap="square" lIns="0" tIns="12700" rIns="0" bIns="0" rtlCol="0">
            <a:noAutofit/>
          </a:bodyPr>
          <a:lstStyle/>
          <a:p>
            <a:pPr marL="12700" algn="just">
              <a:spcBef>
                <a:spcPts val="100"/>
              </a:spcBef>
            </a:pPr>
            <a:r>
              <a:rPr lang="en-US" altLang="en-US" sz="2400" kern="0" noProof="1">
                <a:latin typeface="DejaVu Sans"/>
                <a:ea typeface="Arial" panose="020B0604020202020204" pitchFamily="34" charset="0"/>
                <a:cs typeface="DejaVu Sans"/>
              </a:rPr>
              <a:t>LiDAR which stands for </a:t>
            </a:r>
            <a:r>
              <a:rPr lang="en-US" altLang="en-US" sz="2400" b="1" kern="0" noProof="1">
                <a:latin typeface="DejaVu Sans"/>
                <a:ea typeface="Arial" panose="020B0604020202020204" pitchFamily="34" charset="0"/>
                <a:cs typeface="DejaVu Sans"/>
              </a:rPr>
              <a:t>Light Detection and Ranging</a:t>
            </a:r>
            <a:r>
              <a:rPr lang="en-US" altLang="en-US" sz="2400" kern="0" noProof="1">
                <a:latin typeface="DejaVu Sans"/>
                <a:ea typeface="Arial" panose="020B0604020202020204" pitchFamily="34" charset="0"/>
                <a:cs typeface="DejaVu Sans"/>
              </a:rPr>
              <a:t>, is a relatively new technology used for GIS data collection. If </a:t>
            </a:r>
            <a:r>
              <a:rPr lang="en-US" altLang="en-US" sz="2400" b="1" kern="0" noProof="1">
                <a:latin typeface="DejaVu Sans"/>
                <a:ea typeface="Arial" panose="020B0604020202020204" pitchFamily="34" charset="0"/>
                <a:cs typeface="DejaVu Sans"/>
              </a:rPr>
              <a:t>topographic surveys weren’t exciting enough </a:t>
            </a:r>
            <a:r>
              <a:rPr lang="en-US" altLang="en-US" sz="2400" kern="0" noProof="1">
                <a:latin typeface="DejaVu Sans"/>
                <a:ea typeface="Arial" panose="020B0604020202020204" pitchFamily="34" charset="0"/>
                <a:cs typeface="DejaVu Sans"/>
              </a:rPr>
              <a:t>already, these </a:t>
            </a:r>
            <a:r>
              <a:rPr lang="en-US" altLang="en-US" sz="2400" b="1" kern="0" noProof="1">
                <a:latin typeface="DejaVu Sans"/>
                <a:ea typeface="Arial" panose="020B0604020202020204" pitchFamily="34" charset="0"/>
                <a:cs typeface="DejaVu Sans"/>
              </a:rPr>
              <a:t>surveys are created with lasers</a:t>
            </a:r>
            <a:r>
              <a:rPr lang="en-US" altLang="en-US" sz="2400" kern="0" noProof="1">
                <a:latin typeface="DejaVu Sans"/>
                <a:ea typeface="Arial" panose="020B0604020202020204" pitchFamily="34" charset="0"/>
                <a:cs typeface="DejaVu Sans"/>
              </a:rPr>
              <a:t>. LiDAR is rather complex, but the main components are </a:t>
            </a:r>
            <a:r>
              <a:rPr lang="en-US" altLang="en-US" sz="2400" b="1" kern="0" noProof="1">
                <a:latin typeface="DejaVu Sans"/>
                <a:ea typeface="Arial" panose="020B0604020202020204" pitchFamily="34" charset="0"/>
                <a:cs typeface="DejaVu Sans"/>
              </a:rPr>
              <a:t>low flying aircraft </a:t>
            </a:r>
            <a:r>
              <a:rPr lang="en-US" altLang="en-US" sz="2400" kern="0" noProof="1">
                <a:latin typeface="DejaVu Sans"/>
                <a:ea typeface="Arial" panose="020B0604020202020204" pitchFamily="34" charset="0"/>
                <a:cs typeface="DejaVu Sans"/>
              </a:rPr>
              <a:t>and </a:t>
            </a:r>
            <a:r>
              <a:rPr lang="en-US" altLang="en-US" sz="2400" b="1" kern="0" noProof="1">
                <a:latin typeface="DejaVu Sans"/>
                <a:ea typeface="Arial" panose="020B0604020202020204" pitchFamily="34" charset="0"/>
                <a:cs typeface="DejaVu Sans"/>
              </a:rPr>
              <a:t>GPS technology</a:t>
            </a:r>
            <a:r>
              <a:rPr lang="en-US" altLang="en-US" sz="2400" kern="0" noProof="1">
                <a:latin typeface="DejaVu Sans"/>
                <a:ea typeface="Arial" panose="020B0604020202020204" pitchFamily="34" charset="0"/>
                <a:cs typeface="DejaVu Sans"/>
              </a:rPr>
              <a:t>. The </a:t>
            </a:r>
            <a:r>
              <a:rPr lang="en-US" altLang="en-US" sz="2400" b="1" kern="0" noProof="1">
                <a:latin typeface="DejaVu Sans"/>
                <a:ea typeface="Arial" panose="020B0604020202020204" pitchFamily="34" charset="0"/>
                <a:cs typeface="DejaVu Sans"/>
              </a:rPr>
              <a:t>instruments</a:t>
            </a:r>
            <a:r>
              <a:rPr lang="en-US" altLang="en-US" sz="2400" kern="0" noProof="1">
                <a:latin typeface="DejaVu Sans"/>
                <a:ea typeface="Arial" panose="020B0604020202020204" pitchFamily="34" charset="0"/>
                <a:cs typeface="DejaVu Sans"/>
              </a:rPr>
              <a:t> gather </a:t>
            </a:r>
            <a:r>
              <a:rPr lang="en-US" altLang="en-US" sz="2400" b="1" kern="0" noProof="1">
                <a:latin typeface="DejaVu Sans"/>
                <a:ea typeface="Arial" panose="020B0604020202020204" pitchFamily="34" charset="0"/>
                <a:cs typeface="DejaVu Sans"/>
              </a:rPr>
              <a:t>in-depth</a:t>
            </a:r>
            <a:r>
              <a:rPr lang="en-US" altLang="en-US" sz="2400" kern="0" noProof="1">
                <a:latin typeface="DejaVu Sans"/>
                <a:ea typeface="Arial" panose="020B0604020202020204" pitchFamily="34" charset="0"/>
                <a:cs typeface="DejaVu Sans"/>
              </a:rPr>
              <a:t> information on the Earth’s shape </a:t>
            </a:r>
            <a:r>
              <a:rPr lang="en-US" altLang="en-US" sz="2400" b="1" kern="0" noProof="1">
                <a:latin typeface="DejaVu Sans"/>
                <a:ea typeface="Arial" panose="020B0604020202020204" pitchFamily="34" charset="0"/>
                <a:cs typeface="DejaVu Sans"/>
              </a:rPr>
              <a:t>by scanning an area with flashing lights, </a:t>
            </a:r>
            <a:r>
              <a:rPr lang="en-US" altLang="en-US" sz="2400" kern="0" noProof="1">
                <a:latin typeface="DejaVu Sans"/>
                <a:ea typeface="Arial" panose="020B0604020202020204" pitchFamily="34" charset="0"/>
                <a:cs typeface="DejaVu Sans"/>
              </a:rPr>
              <a:t>resulting in an </a:t>
            </a:r>
            <a:r>
              <a:rPr lang="en-US" altLang="en-US" sz="2400" b="1" kern="0" noProof="1">
                <a:latin typeface="DejaVu Sans"/>
                <a:ea typeface="Arial" panose="020B0604020202020204" pitchFamily="34" charset="0"/>
                <a:cs typeface="DejaVu Sans"/>
              </a:rPr>
              <a:t>accurate, almost instant topographic survey. </a:t>
            </a:r>
          </a:p>
          <a:p>
            <a:pPr marL="12700" algn="just">
              <a:spcBef>
                <a:spcPts val="100"/>
              </a:spcBef>
            </a:pPr>
            <a:endParaRPr lang="en-US" altLang="en-US" sz="2400" kern="0" noProof="1">
              <a:latin typeface="DejaVu Sans"/>
              <a:ea typeface="Arial" panose="020B0604020202020204" pitchFamily="34" charset="0"/>
              <a:cs typeface="DejaVu Sans"/>
            </a:endParaRPr>
          </a:p>
        </p:txBody>
      </p:sp>
    </p:spTree>
    <p:extLst>
      <p:ext uri="{BB962C8B-B14F-4D97-AF65-F5344CB8AC3E}">
        <p14:creationId xmlns:p14="http://schemas.microsoft.com/office/powerpoint/2010/main" val="394908677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sp>
        <p:nvSpPr>
          <p:cNvPr id="4" name="Text Box 3"/>
          <p:cNvSpPr txBox="1"/>
          <p:nvPr/>
        </p:nvSpPr>
        <p:spPr>
          <a:xfrm>
            <a:off x="222250" y="870585"/>
            <a:ext cx="3200400" cy="5384800"/>
          </a:xfrm>
          <a:prstGeom prst="rect">
            <a:avLst/>
          </a:prstGeom>
          <a:noFill/>
        </p:spPr>
        <p:txBody>
          <a:bodyPr wrap="square" rtlCol="0">
            <a:spAutoFit/>
          </a:bodyPr>
          <a:lstStyle/>
          <a:p>
            <a:r>
              <a:rPr lang="en-US" sz="34400">
                <a:ln w="28575" cmpd="sng">
                  <a:solidFill>
                    <a:schemeClr val="tx1"/>
                  </a:solidFill>
                  <a:prstDash val="solid"/>
                </a:ln>
                <a:solidFill>
                  <a:srgbClr val="FFFFFF"/>
                </a:solidFill>
                <a:effectLst>
                  <a:outerShdw dist="38100" sx="101000" sy="101000" algn="l" rotWithShape="0">
                    <a:prstClr val="black">
                      <a:alpha val="100000"/>
                    </a:prstClr>
                  </a:outerShdw>
                </a:effectLst>
                <a:latin typeface="Arial" panose="020B0604020202020204" pitchFamily="34" charset="0"/>
                <a:cs typeface="Arial" panose="020B0604020202020204" pitchFamily="34" charset="0"/>
              </a:rPr>
              <a:t>1</a:t>
            </a:r>
          </a:p>
        </p:txBody>
      </p:sp>
      <p:sp>
        <p:nvSpPr>
          <p:cNvPr id="5" name="Round Same Side Corner Rectangle 4"/>
          <p:cNvSpPr/>
          <p:nvPr/>
        </p:nvSpPr>
        <p:spPr>
          <a:xfrm rot="16200000">
            <a:off x="6283960" y="-783272"/>
            <a:ext cx="3124835" cy="8692515"/>
          </a:xfrm>
          <a:prstGeom prst="round2SameRect">
            <a:avLst/>
          </a:prstGeom>
          <a:solidFill>
            <a:schemeClr val="bg1"/>
          </a:solidFill>
          <a:effectLst>
            <a:outerShdw blurRad="50800" dist="50800" dir="5400000" algn="ctr" rotWithShape="0">
              <a:schemeClr val="tx1">
                <a:alpha val="100000"/>
              </a:schemeClr>
            </a:outerShdw>
          </a:effectLst>
        </p:spPr>
        <p:style>
          <a:lnRef idx="2">
            <a:schemeClr val="accent1">
              <a:lumMod val="75000"/>
            </a:schemeClr>
          </a:lnRef>
          <a:fillRef idx="1">
            <a:schemeClr val="accent1"/>
          </a:fillRef>
          <a:effectRef idx="0">
            <a:srgbClr val="FFFFFF"/>
          </a:effectRef>
          <a:fontRef idx="minor">
            <a:schemeClr val="lt1"/>
          </a:fontRef>
        </p:style>
        <p:txBody>
          <a:bodyPr vert="mongolianVert" rtlCol="0" anchor="ctr"/>
          <a:lstStyle/>
          <a:p>
            <a:pPr lvl="1"/>
            <a:r>
              <a:rPr lang="en-US" sz="4000" dirty="0">
                <a:solidFill>
                  <a:schemeClr val="tx1"/>
                </a:solidFill>
              </a:rPr>
              <a:t>Introduction</a:t>
            </a:r>
            <a:endParaRPr lang="en-US" sz="6600" dirty="0">
              <a:solidFill>
                <a:schemeClr val="tx1"/>
              </a:solidFill>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b="1" dirty="0">
                <a:ln/>
                <a:solidFill>
                  <a:schemeClr val="accent1">
                    <a:lumMod val="50000"/>
                  </a:schemeClr>
                </a:solidFill>
                <a:effectLst>
                  <a:outerShdw blurRad="38100" dist="19050" dir="2700000" algn="tl" rotWithShape="0">
                    <a:schemeClr val="dk1">
                      <a:alpha val="40000"/>
                    </a:schemeClr>
                  </a:outerShdw>
                </a:effectLst>
                <a:sym typeface="+mn-ea"/>
              </a:rPr>
              <a:t>Photogrammetry</a:t>
            </a:r>
          </a:p>
        </p:txBody>
      </p:sp>
      <p:sp>
        <p:nvSpPr>
          <p:cNvPr id="10" name="object 9"/>
          <p:cNvSpPr txBox="1"/>
          <p:nvPr>
            <p:custDataLst>
              <p:tags r:id="rId1"/>
            </p:custDataLst>
          </p:nvPr>
        </p:nvSpPr>
        <p:spPr>
          <a:xfrm>
            <a:off x="974882" y="1585861"/>
            <a:ext cx="10584771" cy="4302125"/>
          </a:xfrm>
          <a:prstGeom prst="rect">
            <a:avLst/>
          </a:prstGeom>
        </p:spPr>
        <p:txBody>
          <a:bodyPr vert="horz" wrap="square" lIns="0" tIns="12700" rIns="0" bIns="0" rtlCol="0">
            <a:noAutofit/>
          </a:bodyPr>
          <a:lstStyle/>
          <a:p>
            <a:pPr marL="12700" algn="just">
              <a:spcBef>
                <a:spcPts val="100"/>
              </a:spcBef>
            </a:pPr>
            <a:r>
              <a:rPr lang="en-US" altLang="en-US" sz="2400" kern="0" noProof="1">
                <a:latin typeface="DejaVu Sans"/>
                <a:ea typeface="Arial" panose="020B0604020202020204" pitchFamily="34" charset="0"/>
                <a:cs typeface="DejaVu Sans"/>
              </a:rPr>
              <a:t>Photogrammetry is the </a:t>
            </a:r>
            <a:r>
              <a:rPr lang="en-US" altLang="en-US" sz="2400" b="1" kern="0" noProof="1">
                <a:latin typeface="DejaVu Sans"/>
                <a:ea typeface="Arial" panose="020B0604020202020204" pitchFamily="34" charset="0"/>
                <a:cs typeface="DejaVu Sans"/>
              </a:rPr>
              <a:t>process</a:t>
            </a:r>
            <a:r>
              <a:rPr lang="en-US" altLang="en-US" sz="2400" kern="0" noProof="1">
                <a:latin typeface="DejaVu Sans"/>
                <a:ea typeface="Arial" panose="020B0604020202020204" pitchFamily="34" charset="0"/>
                <a:cs typeface="DejaVu Sans"/>
              </a:rPr>
              <a:t> of </a:t>
            </a:r>
            <a:r>
              <a:rPr lang="en-US" altLang="en-US" sz="2400" b="1" kern="0" noProof="1">
                <a:latin typeface="DejaVu Sans"/>
                <a:ea typeface="Arial" panose="020B0604020202020204" pitchFamily="34" charset="0"/>
                <a:cs typeface="DejaVu Sans"/>
              </a:rPr>
              <a:t>determining measurements from overlapping images, essentially creating 3D models </a:t>
            </a:r>
            <a:r>
              <a:rPr lang="en-US" altLang="en-US" sz="2400" kern="0" noProof="1">
                <a:latin typeface="DejaVu Sans"/>
                <a:ea typeface="Arial" panose="020B0604020202020204" pitchFamily="34" charset="0"/>
                <a:cs typeface="DejaVu Sans"/>
              </a:rPr>
              <a:t>by </a:t>
            </a:r>
            <a:r>
              <a:rPr lang="en-US" altLang="en-US" sz="2400" b="1" kern="0" noProof="1">
                <a:latin typeface="DejaVu Sans"/>
                <a:ea typeface="Arial" panose="020B0604020202020204" pitchFamily="34" charset="0"/>
                <a:cs typeface="DejaVu Sans"/>
              </a:rPr>
              <a:t>analyzing multiple photos of a single area</a:t>
            </a:r>
            <a:r>
              <a:rPr lang="en-US" altLang="en-US" sz="2400" kern="0" noProof="1">
                <a:latin typeface="DejaVu Sans"/>
                <a:ea typeface="Arial" panose="020B0604020202020204" pitchFamily="34" charset="0"/>
                <a:cs typeface="DejaVu Sans"/>
              </a:rPr>
              <a:t>. This complex science is surprisingly affordable and can result in very detailed topographic visualizations. </a:t>
            </a:r>
          </a:p>
          <a:p>
            <a:pPr marL="12700" algn="just">
              <a:spcBef>
                <a:spcPts val="100"/>
              </a:spcBef>
            </a:pPr>
            <a:endParaRPr lang="en-US" altLang="en-US" sz="2400" kern="0" noProof="1">
              <a:latin typeface="DejaVu Sans"/>
              <a:ea typeface="Arial" panose="020B0604020202020204" pitchFamily="34" charset="0"/>
              <a:cs typeface="DejaVu Sans"/>
            </a:endParaRPr>
          </a:p>
        </p:txBody>
      </p:sp>
    </p:spTree>
    <p:extLst>
      <p:ext uri="{BB962C8B-B14F-4D97-AF65-F5344CB8AC3E}">
        <p14:creationId xmlns:p14="http://schemas.microsoft.com/office/powerpoint/2010/main" val="69805296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b="1" dirty="0">
                <a:ln/>
                <a:solidFill>
                  <a:schemeClr val="accent1">
                    <a:lumMod val="50000"/>
                  </a:schemeClr>
                </a:solidFill>
                <a:effectLst>
                  <a:outerShdw blurRad="38100" dist="19050" dir="2700000" algn="tl" rotWithShape="0">
                    <a:schemeClr val="dk1">
                      <a:alpha val="40000"/>
                    </a:schemeClr>
                  </a:outerShdw>
                </a:effectLst>
                <a:sym typeface="+mn-ea"/>
              </a:rPr>
              <a:t>How do we describe geographical features?</a:t>
            </a:r>
          </a:p>
        </p:txBody>
      </p:sp>
      <p:sp>
        <p:nvSpPr>
          <p:cNvPr id="10" name="object 9"/>
          <p:cNvSpPr txBox="1"/>
          <p:nvPr>
            <p:custDataLst>
              <p:tags r:id="rId1"/>
            </p:custDataLst>
          </p:nvPr>
        </p:nvSpPr>
        <p:spPr>
          <a:xfrm>
            <a:off x="974883" y="1585861"/>
            <a:ext cx="3011330" cy="4302125"/>
          </a:xfrm>
          <a:prstGeom prst="rect">
            <a:avLst/>
          </a:prstGeom>
        </p:spPr>
        <p:txBody>
          <a:bodyPr vert="horz" wrap="square" lIns="0" tIns="12700" rIns="0" bIns="0" rtlCol="0">
            <a:noAutofit/>
          </a:bodyPr>
          <a:lstStyle/>
          <a:p>
            <a:pPr marL="12700" algn="just">
              <a:spcBef>
                <a:spcPts val="100"/>
              </a:spcBef>
            </a:pPr>
            <a:r>
              <a:rPr lang="en-US" altLang="en-US" sz="2400" kern="0" noProof="1">
                <a:latin typeface="DejaVu Sans"/>
                <a:ea typeface="Arial" panose="020B0604020202020204" pitchFamily="34" charset="0"/>
                <a:cs typeface="DejaVu Sans"/>
              </a:rPr>
              <a:t>By recognizing two types of data</a:t>
            </a:r>
            <a:r>
              <a:rPr lang="en-US" altLang="en-US" sz="2400" kern="0" noProof="1" smtClean="0">
                <a:latin typeface="DejaVu Sans"/>
                <a:ea typeface="Arial" panose="020B0604020202020204" pitchFamily="34" charset="0"/>
                <a:cs typeface="DejaVu Sans"/>
              </a:rPr>
              <a:t>:</a:t>
            </a:r>
          </a:p>
          <a:p>
            <a:pPr marL="12700" algn="just">
              <a:spcBef>
                <a:spcPts val="100"/>
              </a:spcBef>
            </a:pPr>
            <a:endParaRPr lang="en-US" altLang="en-US" sz="2400" kern="0" noProof="1">
              <a:latin typeface="DejaVu Sans"/>
              <a:ea typeface="Arial" panose="020B0604020202020204" pitchFamily="34" charset="0"/>
              <a:cs typeface="DejaVu Sans"/>
            </a:endParaRPr>
          </a:p>
          <a:p>
            <a:pPr marL="12700" algn="just">
              <a:spcBef>
                <a:spcPts val="100"/>
              </a:spcBef>
            </a:pPr>
            <a:r>
              <a:rPr lang="en-US" altLang="en-US" sz="2400" b="1" kern="0" noProof="1">
                <a:latin typeface="DejaVu Sans"/>
                <a:ea typeface="Arial" panose="020B0604020202020204" pitchFamily="34" charset="0"/>
                <a:cs typeface="DejaVu Sans"/>
              </a:rPr>
              <a:t>Spatial data </a:t>
            </a:r>
            <a:r>
              <a:rPr lang="en-US" altLang="en-US" sz="2400" kern="0" noProof="1">
                <a:latin typeface="DejaVu Sans"/>
                <a:ea typeface="Arial" panose="020B0604020202020204" pitchFamily="34" charset="0"/>
                <a:cs typeface="DejaVu Sans"/>
              </a:rPr>
              <a:t>which describes </a:t>
            </a:r>
            <a:r>
              <a:rPr lang="en-US" altLang="en-US" sz="2400" b="1" kern="0" noProof="1">
                <a:latin typeface="DejaVu Sans"/>
                <a:ea typeface="Arial" panose="020B0604020202020204" pitchFamily="34" charset="0"/>
                <a:cs typeface="DejaVu Sans"/>
              </a:rPr>
              <a:t>location</a:t>
            </a:r>
            <a:r>
              <a:rPr lang="en-US" altLang="en-US" sz="2400" kern="0" noProof="1">
                <a:latin typeface="DejaVu Sans"/>
                <a:ea typeface="Arial" panose="020B0604020202020204" pitchFamily="34" charset="0"/>
                <a:cs typeface="DejaVu Sans"/>
              </a:rPr>
              <a:t>  (where</a:t>
            </a:r>
            <a:r>
              <a:rPr lang="en-US" altLang="en-US" sz="2400" kern="0" noProof="1" smtClean="0">
                <a:latin typeface="DejaVu Sans"/>
                <a:ea typeface="Arial" panose="020B0604020202020204" pitchFamily="34" charset="0"/>
                <a:cs typeface="DejaVu Sans"/>
              </a:rPr>
              <a:t>)</a:t>
            </a:r>
          </a:p>
          <a:p>
            <a:pPr marL="12700" algn="just">
              <a:spcBef>
                <a:spcPts val="100"/>
              </a:spcBef>
            </a:pPr>
            <a:endParaRPr lang="en-US" altLang="en-US" sz="2400" kern="0" noProof="1">
              <a:latin typeface="DejaVu Sans"/>
              <a:ea typeface="Arial" panose="020B0604020202020204" pitchFamily="34" charset="0"/>
              <a:cs typeface="DejaVu Sans"/>
            </a:endParaRPr>
          </a:p>
          <a:p>
            <a:pPr marL="12700" algn="just">
              <a:spcBef>
                <a:spcPts val="100"/>
              </a:spcBef>
            </a:pPr>
            <a:r>
              <a:rPr lang="en-US" altLang="en-US" sz="2400" b="1" kern="0" noProof="1">
                <a:latin typeface="DejaVu Sans"/>
                <a:ea typeface="Arial" panose="020B0604020202020204" pitchFamily="34" charset="0"/>
                <a:cs typeface="DejaVu Sans"/>
              </a:rPr>
              <a:t>Attribute data  </a:t>
            </a:r>
            <a:r>
              <a:rPr lang="en-US" altLang="en-US" sz="2400" kern="0" noProof="1">
                <a:latin typeface="DejaVu Sans"/>
                <a:ea typeface="Arial" panose="020B0604020202020204" pitchFamily="34" charset="0"/>
                <a:cs typeface="DejaVu Sans"/>
              </a:rPr>
              <a:t>which specifies </a:t>
            </a:r>
            <a:r>
              <a:rPr lang="en-US" altLang="en-US" sz="2400" b="1" kern="0" noProof="1" smtClean="0">
                <a:latin typeface="DejaVu Sans"/>
                <a:ea typeface="Arial" panose="020B0604020202020204" pitchFamily="34" charset="0"/>
                <a:cs typeface="DejaVu Sans"/>
              </a:rPr>
              <a:t>characteristics</a:t>
            </a:r>
            <a:r>
              <a:rPr lang="en-US" altLang="en-US" sz="2400" kern="0" noProof="1" smtClean="0">
                <a:latin typeface="DejaVu Sans"/>
                <a:ea typeface="Arial" panose="020B0604020202020204" pitchFamily="34" charset="0"/>
                <a:cs typeface="DejaVu Sans"/>
              </a:rPr>
              <a:t> </a:t>
            </a:r>
            <a:r>
              <a:rPr lang="en-US" altLang="en-US" sz="2400" kern="0" noProof="1">
                <a:latin typeface="DejaVu Sans"/>
                <a:ea typeface="Arial" panose="020B0604020202020204" pitchFamily="34" charset="0"/>
                <a:cs typeface="DejaVu Sans"/>
              </a:rPr>
              <a:t>at </a:t>
            </a:r>
            <a:r>
              <a:rPr lang="en-US" altLang="en-US" sz="2400" kern="0" noProof="1" smtClean="0">
                <a:latin typeface="DejaVu Sans"/>
                <a:ea typeface="Arial" panose="020B0604020202020204" pitchFamily="34" charset="0"/>
                <a:cs typeface="DejaVu Sans"/>
              </a:rPr>
              <a:t>that  location  </a:t>
            </a:r>
            <a:r>
              <a:rPr lang="en-US" altLang="en-US" sz="2400" kern="0" noProof="1">
                <a:latin typeface="DejaVu Sans"/>
                <a:ea typeface="Arial" panose="020B0604020202020204" pitchFamily="34" charset="0"/>
                <a:cs typeface="DejaVu Sans"/>
              </a:rPr>
              <a:t/>
            </a:r>
            <a:br>
              <a:rPr lang="en-US" altLang="en-US" sz="2400" kern="0" noProof="1">
                <a:latin typeface="DejaVu Sans"/>
                <a:ea typeface="Arial" panose="020B0604020202020204" pitchFamily="34" charset="0"/>
                <a:cs typeface="DejaVu Sans"/>
              </a:rPr>
            </a:br>
            <a:r>
              <a:rPr lang="en-US" altLang="en-US" sz="2400" kern="0" noProof="1">
                <a:latin typeface="DejaVu Sans"/>
                <a:ea typeface="Arial" panose="020B0604020202020204" pitchFamily="34" charset="0"/>
                <a:cs typeface="DejaVu Sans"/>
              </a:rPr>
              <a:t>(what, how much, and when)</a:t>
            </a:r>
          </a:p>
        </p:txBody>
      </p:sp>
      <p:pic>
        <p:nvPicPr>
          <p:cNvPr id="2" name="Picture 1"/>
          <p:cNvPicPr>
            <a:picLocks noChangeAspect="1"/>
          </p:cNvPicPr>
          <p:nvPr/>
        </p:nvPicPr>
        <p:blipFill rotWithShape="1">
          <a:blip r:embed="rId3"/>
          <a:srcRect l="24145" t="33701" r="24210"/>
          <a:stretch/>
        </p:blipFill>
        <p:spPr>
          <a:xfrm>
            <a:off x="4277141" y="1690688"/>
            <a:ext cx="2775486" cy="2672240"/>
          </a:xfrm>
          <a:prstGeom prst="rect">
            <a:avLst/>
          </a:prstGeom>
        </p:spPr>
      </p:pic>
      <p:pic>
        <p:nvPicPr>
          <p:cNvPr id="3" name="Picture 2"/>
          <p:cNvPicPr>
            <a:picLocks noChangeAspect="1"/>
          </p:cNvPicPr>
          <p:nvPr/>
        </p:nvPicPr>
        <p:blipFill>
          <a:blip r:embed="rId4"/>
          <a:stretch>
            <a:fillRect/>
          </a:stretch>
        </p:blipFill>
        <p:spPr>
          <a:xfrm>
            <a:off x="6938327" y="2042218"/>
            <a:ext cx="5139373" cy="1969179"/>
          </a:xfrm>
          <a:prstGeom prst="rect">
            <a:avLst/>
          </a:prstGeom>
        </p:spPr>
      </p:pic>
      <p:sp>
        <p:nvSpPr>
          <p:cNvPr id="4" name="Rectangle 3"/>
          <p:cNvSpPr/>
          <p:nvPr/>
        </p:nvSpPr>
        <p:spPr>
          <a:xfrm>
            <a:off x="4917275" y="4715947"/>
            <a:ext cx="1495218" cy="369332"/>
          </a:xfrm>
          <a:prstGeom prst="rect">
            <a:avLst/>
          </a:prstGeom>
        </p:spPr>
        <p:txBody>
          <a:bodyPr wrap="none">
            <a:spAutoFit/>
          </a:bodyPr>
          <a:lstStyle/>
          <a:p>
            <a:r>
              <a:rPr lang="en-IN" dirty="0"/>
              <a:t>SPATIAL DATA </a:t>
            </a:r>
          </a:p>
        </p:txBody>
      </p:sp>
      <p:sp>
        <p:nvSpPr>
          <p:cNvPr id="7" name="TextBox 6">
            <a:extLst>
              <a:ext uri="{FF2B5EF4-FFF2-40B4-BE49-F238E27FC236}">
                <a16:creationId xmlns:a16="http://schemas.microsoft.com/office/drawing/2014/main" id="{0C049EAC-CE99-459D-8F97-86D52D0BAB37}"/>
              </a:ext>
            </a:extLst>
          </p:cNvPr>
          <p:cNvSpPr txBox="1"/>
          <p:nvPr/>
        </p:nvSpPr>
        <p:spPr>
          <a:xfrm>
            <a:off x="7923068" y="4715947"/>
            <a:ext cx="3588327" cy="369332"/>
          </a:xfrm>
          <a:prstGeom prst="rect">
            <a:avLst/>
          </a:prstGeom>
          <a:noFill/>
        </p:spPr>
        <p:txBody>
          <a:bodyPr wrap="square" rtlCol="0">
            <a:spAutoFit/>
          </a:bodyPr>
          <a:lstStyle/>
          <a:p>
            <a:r>
              <a:rPr lang="en-US" dirty="0"/>
              <a:t>NON - SPATIAL DATA OR ATTRIBUTES  </a:t>
            </a:r>
            <a:endParaRPr lang="en-IN" dirty="0"/>
          </a:p>
        </p:txBody>
      </p:sp>
    </p:spTree>
    <p:extLst>
      <p:ext uri="{BB962C8B-B14F-4D97-AF65-F5344CB8AC3E}">
        <p14:creationId xmlns:p14="http://schemas.microsoft.com/office/powerpoint/2010/main" val="171307794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IN" b="1" dirty="0">
                <a:ln/>
                <a:solidFill>
                  <a:schemeClr val="accent1">
                    <a:lumMod val="50000"/>
                  </a:schemeClr>
                </a:solidFill>
                <a:effectLst>
                  <a:outerShdw blurRad="38100" dist="19050" dir="2700000" algn="tl" rotWithShape="0">
                    <a:schemeClr val="dk1">
                      <a:alpha val="40000"/>
                    </a:schemeClr>
                  </a:outerShdw>
                </a:effectLst>
                <a:sym typeface="+mn-ea"/>
              </a:rPr>
              <a:t>Components of GIS</a:t>
            </a:r>
            <a:endParaRPr lang="en-IN" dirty="0"/>
          </a:p>
        </p:txBody>
      </p:sp>
      <p:sp>
        <p:nvSpPr>
          <p:cNvPr id="10" name="object 9"/>
          <p:cNvSpPr txBox="1"/>
          <p:nvPr>
            <p:custDataLst>
              <p:tags r:id="rId1"/>
            </p:custDataLst>
          </p:nvPr>
        </p:nvSpPr>
        <p:spPr>
          <a:xfrm>
            <a:off x="974883" y="1585861"/>
            <a:ext cx="3692651" cy="4302125"/>
          </a:xfrm>
          <a:prstGeom prst="rect">
            <a:avLst/>
          </a:prstGeom>
        </p:spPr>
        <p:txBody>
          <a:bodyPr vert="horz" wrap="square" lIns="0" tIns="12700" rIns="0" bIns="0" rtlCol="0">
            <a:noAutofit/>
          </a:bodyPr>
          <a:lstStyle/>
          <a:p>
            <a:pPr marL="12700" algn="just">
              <a:spcBef>
                <a:spcPts val="100"/>
              </a:spcBef>
            </a:pPr>
            <a:r>
              <a:rPr lang="en-US" altLang="en-US" sz="2400" kern="0" noProof="1">
                <a:latin typeface="DejaVu Sans"/>
                <a:ea typeface="Arial" panose="020B0604020202020204" pitchFamily="34" charset="0"/>
                <a:cs typeface="DejaVu Sans"/>
              </a:rPr>
              <a:t>GIS consists of 5 key components:</a:t>
            </a:r>
            <a:endParaRPr kumimoji="0" lang="en-US" altLang="en-US" sz="2400" b="0" i="0" u="none" strike="noStrike" kern="0" cap="none" spc="0" normalizeH="0" baseline="0" noProof="1">
              <a:solidFill>
                <a:schemeClr val="tx1"/>
              </a:solidFill>
              <a:latin typeface="DejaVu Sans"/>
              <a:ea typeface="Arial" panose="020B0604020202020204" pitchFamily="34" charset="0"/>
              <a:cs typeface="DejaVu Sans"/>
            </a:endParaRPr>
          </a:p>
        </p:txBody>
      </p:sp>
      <p:pic>
        <p:nvPicPr>
          <p:cNvPr id="3" name="Picture 2"/>
          <p:cNvPicPr>
            <a:picLocks noChangeAspect="1"/>
          </p:cNvPicPr>
          <p:nvPr/>
        </p:nvPicPr>
        <p:blipFill>
          <a:blip r:embed="rId3"/>
          <a:stretch>
            <a:fillRect/>
          </a:stretch>
        </p:blipFill>
        <p:spPr>
          <a:xfrm>
            <a:off x="5797195" y="1690688"/>
            <a:ext cx="5856854" cy="4987863"/>
          </a:xfrm>
          <a:prstGeom prst="rect">
            <a:avLst/>
          </a:prstGeom>
        </p:spPr>
      </p:pic>
    </p:spTree>
    <p:extLst>
      <p:ext uri="{BB962C8B-B14F-4D97-AF65-F5344CB8AC3E}">
        <p14:creationId xmlns:p14="http://schemas.microsoft.com/office/powerpoint/2010/main" val="341682544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IN" b="1" dirty="0">
                <a:ln/>
                <a:solidFill>
                  <a:schemeClr val="accent1">
                    <a:lumMod val="50000"/>
                  </a:schemeClr>
                </a:solidFill>
                <a:effectLst>
                  <a:outerShdw blurRad="38100" dist="19050" dir="2700000" algn="tl" rotWithShape="0">
                    <a:schemeClr val="dk1">
                      <a:alpha val="40000"/>
                    </a:schemeClr>
                  </a:outerShdw>
                </a:effectLst>
                <a:sym typeface="+mn-ea"/>
              </a:rPr>
              <a:t>Components of GIS</a:t>
            </a:r>
            <a:endParaRPr lang="en-IN" dirty="0"/>
          </a:p>
        </p:txBody>
      </p:sp>
      <p:sp>
        <p:nvSpPr>
          <p:cNvPr id="10" name="object 9"/>
          <p:cNvSpPr txBox="1"/>
          <p:nvPr>
            <p:custDataLst>
              <p:tags r:id="rId1"/>
            </p:custDataLst>
          </p:nvPr>
        </p:nvSpPr>
        <p:spPr>
          <a:xfrm>
            <a:off x="974883" y="1585861"/>
            <a:ext cx="6326672" cy="4302125"/>
          </a:xfrm>
          <a:prstGeom prst="rect">
            <a:avLst/>
          </a:prstGeom>
        </p:spPr>
        <p:txBody>
          <a:bodyPr vert="horz" wrap="square" lIns="0" tIns="12700" rIns="0" bIns="0" rtlCol="0">
            <a:noAutofit/>
          </a:bodyPr>
          <a:lstStyle/>
          <a:p>
            <a:pPr marL="12700" algn="just">
              <a:spcBef>
                <a:spcPts val="100"/>
              </a:spcBef>
            </a:pPr>
            <a:r>
              <a:rPr lang="en-US" altLang="en-US" sz="2400" b="1" kern="0" noProof="1">
                <a:latin typeface="DejaVu Sans"/>
                <a:ea typeface="Arial" panose="020B0604020202020204" pitchFamily="34" charset="0"/>
                <a:cs typeface="DejaVu Sans"/>
              </a:rPr>
              <a:t>Hardware</a:t>
            </a:r>
            <a:r>
              <a:rPr lang="en-US" altLang="en-US" sz="2400" kern="0" noProof="1">
                <a:latin typeface="DejaVu Sans"/>
                <a:ea typeface="Arial" panose="020B0604020202020204" pitchFamily="34" charset="0"/>
                <a:cs typeface="DejaVu Sans"/>
              </a:rPr>
              <a:t>: it consists of a </a:t>
            </a:r>
            <a:r>
              <a:rPr lang="en-US" altLang="en-US" sz="2400" b="1" kern="0" noProof="1">
                <a:latin typeface="DejaVu Sans"/>
                <a:ea typeface="Arial" panose="020B0604020202020204" pitchFamily="34" charset="0"/>
                <a:cs typeface="DejaVu Sans"/>
              </a:rPr>
              <a:t>computer system </a:t>
            </a:r>
            <a:r>
              <a:rPr lang="en-US" altLang="en-US" sz="2400" kern="0" noProof="1">
                <a:latin typeface="DejaVu Sans"/>
                <a:ea typeface="Arial" panose="020B0604020202020204" pitchFamily="34" charset="0"/>
                <a:cs typeface="DejaVu Sans"/>
              </a:rPr>
              <a:t>on which the </a:t>
            </a:r>
            <a:r>
              <a:rPr lang="en-US" altLang="en-US" sz="2400" b="1" kern="0" noProof="1" smtClean="0">
                <a:latin typeface="DejaVu Sans"/>
                <a:ea typeface="Arial" panose="020B0604020202020204" pitchFamily="34" charset="0"/>
                <a:cs typeface="DejaVu Sans"/>
              </a:rPr>
              <a:t>GIS </a:t>
            </a:r>
            <a:r>
              <a:rPr lang="en-US" altLang="en-US" sz="2400" b="1" kern="0" noProof="1">
                <a:latin typeface="DejaVu Sans"/>
                <a:ea typeface="Arial" panose="020B0604020202020204" pitchFamily="34" charset="0"/>
                <a:cs typeface="DejaVu Sans"/>
              </a:rPr>
              <a:t>software </a:t>
            </a:r>
            <a:r>
              <a:rPr lang="en-US" altLang="en-US" sz="2400" kern="0" noProof="1">
                <a:latin typeface="DejaVu Sans"/>
                <a:ea typeface="Arial" panose="020B0604020202020204" pitchFamily="34" charset="0"/>
                <a:cs typeface="DejaVu Sans"/>
              </a:rPr>
              <a:t>will run. </a:t>
            </a:r>
          </a:p>
          <a:p>
            <a:pPr marL="12700" algn="just">
              <a:spcBef>
                <a:spcPts val="100"/>
              </a:spcBef>
            </a:pPr>
            <a:endParaRPr lang="en-US" altLang="en-US" sz="2400" kern="0" noProof="1" smtClean="0">
              <a:latin typeface="DejaVu Sans"/>
              <a:ea typeface="Arial" panose="020B0604020202020204" pitchFamily="34" charset="0"/>
              <a:cs typeface="DejaVu Sans"/>
            </a:endParaRPr>
          </a:p>
          <a:p>
            <a:pPr marL="12700" algn="just">
              <a:spcBef>
                <a:spcPts val="100"/>
              </a:spcBef>
            </a:pPr>
            <a:r>
              <a:rPr lang="en-US" altLang="en-US" sz="2400" b="1" kern="0" noProof="1" smtClean="0">
                <a:latin typeface="DejaVu Sans"/>
                <a:ea typeface="Arial" panose="020B0604020202020204" pitchFamily="34" charset="0"/>
                <a:cs typeface="DejaVu Sans"/>
              </a:rPr>
              <a:t>Software</a:t>
            </a:r>
            <a:r>
              <a:rPr lang="en-US" altLang="en-US" sz="2400" kern="0" noProof="1">
                <a:latin typeface="DejaVu Sans"/>
                <a:ea typeface="Arial" panose="020B0604020202020204" pitchFamily="34" charset="0"/>
                <a:cs typeface="DejaVu Sans"/>
              </a:rPr>
              <a:t>: GIS </a:t>
            </a:r>
            <a:r>
              <a:rPr lang="en-US" altLang="en-US" sz="2400" b="1" kern="0" noProof="1">
                <a:latin typeface="DejaVu Sans"/>
                <a:ea typeface="Arial" panose="020B0604020202020204" pitchFamily="34" charset="0"/>
                <a:cs typeface="DejaVu Sans"/>
              </a:rPr>
              <a:t>software</a:t>
            </a:r>
            <a:r>
              <a:rPr lang="en-US" altLang="en-US" sz="2400" kern="0" noProof="1">
                <a:latin typeface="DejaVu Sans"/>
                <a:ea typeface="Arial" panose="020B0604020202020204" pitchFamily="34" charset="0"/>
                <a:cs typeface="DejaVu Sans"/>
              </a:rPr>
              <a:t> provides the functions and </a:t>
            </a:r>
            <a:r>
              <a:rPr lang="en-US" altLang="en-US" sz="2400" b="1" kern="0" noProof="1">
                <a:latin typeface="DejaVu Sans"/>
                <a:ea typeface="Arial" panose="020B0604020202020204" pitchFamily="34" charset="0"/>
                <a:cs typeface="DejaVu Sans"/>
              </a:rPr>
              <a:t>tools</a:t>
            </a:r>
            <a:r>
              <a:rPr lang="en-US" altLang="en-US" sz="2400" kern="0" noProof="1">
                <a:latin typeface="DejaVu Sans"/>
                <a:ea typeface="Arial" panose="020B0604020202020204" pitchFamily="34" charset="0"/>
                <a:cs typeface="DejaVu Sans"/>
              </a:rPr>
              <a:t> </a:t>
            </a:r>
            <a:r>
              <a:rPr lang="en-US" altLang="en-US" sz="2400" kern="0" noProof="1" smtClean="0">
                <a:latin typeface="DejaVu Sans"/>
                <a:ea typeface="Arial" panose="020B0604020202020204" pitchFamily="34" charset="0"/>
                <a:cs typeface="DejaVu Sans"/>
              </a:rPr>
              <a:t>needed </a:t>
            </a:r>
            <a:r>
              <a:rPr lang="en-US" altLang="en-US" sz="2400" kern="0" noProof="1">
                <a:latin typeface="DejaVu Sans"/>
                <a:ea typeface="Arial" panose="020B0604020202020204" pitchFamily="34" charset="0"/>
                <a:cs typeface="DejaVu Sans"/>
              </a:rPr>
              <a:t>to </a:t>
            </a:r>
            <a:r>
              <a:rPr lang="en-US" altLang="en-US" sz="2400" b="1" kern="0" noProof="1">
                <a:latin typeface="DejaVu Sans"/>
                <a:ea typeface="Arial" panose="020B0604020202020204" pitchFamily="34" charset="0"/>
                <a:cs typeface="DejaVu Sans"/>
              </a:rPr>
              <a:t>store</a:t>
            </a:r>
            <a:r>
              <a:rPr lang="en-US" altLang="en-US" sz="2400" kern="0" noProof="1">
                <a:latin typeface="DejaVu Sans"/>
                <a:ea typeface="Arial" panose="020B0604020202020204" pitchFamily="34" charset="0"/>
                <a:cs typeface="DejaVu Sans"/>
              </a:rPr>
              <a:t>, </a:t>
            </a:r>
            <a:r>
              <a:rPr lang="en-US" altLang="en-US" sz="2400" b="1" kern="0" noProof="1">
                <a:latin typeface="DejaVu Sans"/>
                <a:ea typeface="Arial" panose="020B0604020202020204" pitchFamily="34" charset="0"/>
                <a:cs typeface="DejaVu Sans"/>
              </a:rPr>
              <a:t>analyze</a:t>
            </a:r>
            <a:r>
              <a:rPr lang="en-US" altLang="en-US" sz="2400" kern="0" noProof="1">
                <a:latin typeface="DejaVu Sans"/>
                <a:ea typeface="Arial" panose="020B0604020202020204" pitchFamily="34" charset="0"/>
                <a:cs typeface="DejaVu Sans"/>
              </a:rPr>
              <a:t>, and display geographic </a:t>
            </a:r>
            <a:r>
              <a:rPr lang="en-US" altLang="en-US" sz="2400" kern="0" noProof="1" smtClean="0">
                <a:latin typeface="DejaVu Sans"/>
                <a:ea typeface="Arial" panose="020B0604020202020204" pitchFamily="34" charset="0"/>
                <a:cs typeface="DejaVu Sans"/>
              </a:rPr>
              <a:t>information</a:t>
            </a:r>
            <a:r>
              <a:rPr lang="en-US" altLang="en-US" sz="2400" kern="0" noProof="1">
                <a:latin typeface="DejaVu Sans"/>
                <a:ea typeface="Arial" panose="020B0604020202020204" pitchFamily="34" charset="0"/>
                <a:cs typeface="DejaVu Sans"/>
              </a:rPr>
              <a:t>. </a:t>
            </a:r>
            <a:endParaRPr lang="en-US" altLang="en-US" sz="2400" kern="0" noProof="1" smtClean="0">
              <a:latin typeface="DejaVu Sans"/>
              <a:ea typeface="Arial" panose="020B0604020202020204" pitchFamily="34" charset="0"/>
              <a:cs typeface="DejaVu Sans"/>
            </a:endParaRPr>
          </a:p>
          <a:p>
            <a:pPr marL="12700" algn="just">
              <a:spcBef>
                <a:spcPts val="100"/>
              </a:spcBef>
            </a:pPr>
            <a:endParaRPr lang="en-US" altLang="en-US" sz="2400" kern="0" noProof="1">
              <a:latin typeface="DejaVu Sans"/>
              <a:ea typeface="Arial" panose="020B0604020202020204" pitchFamily="34" charset="0"/>
              <a:cs typeface="DejaVu Sans"/>
            </a:endParaRPr>
          </a:p>
          <a:p>
            <a:pPr marL="12700" algn="just">
              <a:spcBef>
                <a:spcPts val="100"/>
              </a:spcBef>
            </a:pPr>
            <a:r>
              <a:rPr lang="en-US" altLang="en-US" sz="2400" b="1" kern="0" noProof="1" smtClean="0">
                <a:latin typeface="DejaVu Sans"/>
                <a:ea typeface="Arial" panose="020B0604020202020204" pitchFamily="34" charset="0"/>
                <a:cs typeface="DejaVu Sans"/>
              </a:rPr>
              <a:t>People</a:t>
            </a:r>
            <a:r>
              <a:rPr lang="en-US" altLang="en-US" sz="2400" kern="0" noProof="1">
                <a:latin typeface="DejaVu Sans"/>
                <a:ea typeface="Arial" panose="020B0604020202020204" pitchFamily="34" charset="0"/>
                <a:cs typeface="DejaVu Sans"/>
              </a:rPr>
              <a:t>: GIS users range from </a:t>
            </a:r>
            <a:r>
              <a:rPr lang="en-US" altLang="en-US" sz="2400" b="1" kern="0" noProof="1">
                <a:latin typeface="DejaVu Sans"/>
                <a:ea typeface="Arial" panose="020B0604020202020204" pitchFamily="34" charset="0"/>
                <a:cs typeface="DejaVu Sans"/>
              </a:rPr>
              <a:t>technical specialists </a:t>
            </a:r>
            <a:r>
              <a:rPr lang="en-US" altLang="en-US" sz="2400" kern="0" noProof="1">
                <a:latin typeface="DejaVu Sans"/>
                <a:ea typeface="Arial" panose="020B0604020202020204" pitchFamily="34" charset="0"/>
                <a:cs typeface="DejaVu Sans"/>
              </a:rPr>
              <a:t>who </a:t>
            </a:r>
            <a:r>
              <a:rPr lang="en-US" altLang="en-US" sz="2400" kern="0" noProof="1" smtClean="0">
                <a:latin typeface="DejaVu Sans"/>
                <a:ea typeface="Arial" panose="020B0604020202020204" pitchFamily="34" charset="0"/>
                <a:cs typeface="DejaVu Sans"/>
              </a:rPr>
              <a:t>design </a:t>
            </a:r>
            <a:r>
              <a:rPr lang="en-US" altLang="en-US" sz="2400" kern="0" noProof="1">
                <a:latin typeface="DejaVu Sans"/>
                <a:ea typeface="Arial" panose="020B0604020202020204" pitchFamily="34" charset="0"/>
                <a:cs typeface="DejaVu Sans"/>
              </a:rPr>
              <a:t>and maintain the system to those who use it to help </a:t>
            </a:r>
            <a:r>
              <a:rPr lang="en-US" altLang="en-US" sz="2400" kern="0" noProof="1" smtClean="0">
                <a:latin typeface="DejaVu Sans"/>
                <a:ea typeface="Arial" panose="020B0604020202020204" pitchFamily="34" charset="0"/>
                <a:cs typeface="DejaVu Sans"/>
              </a:rPr>
              <a:t>them </a:t>
            </a:r>
            <a:r>
              <a:rPr lang="en-US" altLang="en-US" sz="2400" kern="0" noProof="1">
                <a:latin typeface="DejaVu Sans"/>
                <a:ea typeface="Arial" panose="020B0604020202020204" pitchFamily="34" charset="0"/>
                <a:cs typeface="DejaVu Sans"/>
              </a:rPr>
              <a:t>perform their everyday work. </a:t>
            </a:r>
          </a:p>
        </p:txBody>
      </p:sp>
      <p:pic>
        <p:nvPicPr>
          <p:cNvPr id="3" name="Picture 2"/>
          <p:cNvPicPr>
            <a:picLocks noChangeAspect="1"/>
          </p:cNvPicPr>
          <p:nvPr/>
        </p:nvPicPr>
        <p:blipFill>
          <a:blip r:embed="rId3"/>
          <a:stretch>
            <a:fillRect/>
          </a:stretch>
        </p:blipFill>
        <p:spPr>
          <a:xfrm>
            <a:off x="7765576" y="1690688"/>
            <a:ext cx="4052245" cy="3451007"/>
          </a:xfrm>
          <a:prstGeom prst="rect">
            <a:avLst/>
          </a:prstGeom>
        </p:spPr>
      </p:pic>
    </p:spTree>
    <p:extLst>
      <p:ext uri="{BB962C8B-B14F-4D97-AF65-F5344CB8AC3E}">
        <p14:creationId xmlns:p14="http://schemas.microsoft.com/office/powerpoint/2010/main" val="402197374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IN" b="1" dirty="0">
                <a:ln/>
                <a:solidFill>
                  <a:schemeClr val="accent1">
                    <a:lumMod val="50000"/>
                  </a:schemeClr>
                </a:solidFill>
                <a:effectLst>
                  <a:outerShdw blurRad="38100" dist="19050" dir="2700000" algn="tl" rotWithShape="0">
                    <a:schemeClr val="dk1">
                      <a:alpha val="40000"/>
                    </a:schemeClr>
                  </a:outerShdw>
                </a:effectLst>
                <a:sym typeface="+mn-ea"/>
              </a:rPr>
              <a:t>Components of GIS</a:t>
            </a:r>
            <a:endParaRPr lang="en-IN" dirty="0"/>
          </a:p>
        </p:txBody>
      </p:sp>
      <p:sp>
        <p:nvSpPr>
          <p:cNvPr id="10" name="object 9"/>
          <p:cNvSpPr txBox="1"/>
          <p:nvPr>
            <p:custDataLst>
              <p:tags r:id="rId1"/>
            </p:custDataLst>
          </p:nvPr>
        </p:nvSpPr>
        <p:spPr>
          <a:xfrm>
            <a:off x="974883" y="1585861"/>
            <a:ext cx="6326672" cy="4302125"/>
          </a:xfrm>
          <a:prstGeom prst="rect">
            <a:avLst/>
          </a:prstGeom>
        </p:spPr>
        <p:txBody>
          <a:bodyPr vert="horz" wrap="square" lIns="0" tIns="12700" rIns="0" bIns="0" rtlCol="0">
            <a:noAutofit/>
          </a:bodyPr>
          <a:lstStyle/>
          <a:p>
            <a:pPr marL="12700" algn="just">
              <a:spcBef>
                <a:spcPts val="100"/>
              </a:spcBef>
            </a:pPr>
            <a:r>
              <a:rPr lang="en-US" altLang="en-US" sz="2400" b="1" kern="0" noProof="1" smtClean="0">
                <a:latin typeface="DejaVu Sans"/>
                <a:ea typeface="Arial" panose="020B0604020202020204" pitchFamily="34" charset="0"/>
                <a:cs typeface="DejaVu Sans"/>
              </a:rPr>
              <a:t>Method</a:t>
            </a:r>
            <a:r>
              <a:rPr lang="en-US" altLang="en-US" sz="2400" kern="0" noProof="1">
                <a:latin typeface="DejaVu Sans"/>
                <a:ea typeface="Arial" panose="020B0604020202020204" pitchFamily="34" charset="0"/>
                <a:cs typeface="DejaVu Sans"/>
              </a:rPr>
              <a:t>: a successful GIS operates according to a </a:t>
            </a:r>
            <a:r>
              <a:rPr lang="en-US" altLang="en-US" sz="2400" kern="0" noProof="1" smtClean="0">
                <a:latin typeface="DejaVu Sans"/>
                <a:ea typeface="Arial" panose="020B0604020202020204" pitchFamily="34" charset="0"/>
                <a:cs typeface="DejaVu Sans"/>
              </a:rPr>
              <a:t>well-designed </a:t>
            </a:r>
            <a:r>
              <a:rPr lang="en-US" altLang="en-US" sz="2400" kern="0" noProof="1">
                <a:latin typeface="DejaVu Sans"/>
                <a:ea typeface="Arial" panose="020B0604020202020204" pitchFamily="34" charset="0"/>
                <a:cs typeface="DejaVu Sans"/>
              </a:rPr>
              <a:t>plan and business rules, which are the models </a:t>
            </a:r>
            <a:r>
              <a:rPr lang="en-US" altLang="en-US" sz="2400" kern="0" noProof="1" smtClean="0">
                <a:latin typeface="DejaVu Sans"/>
                <a:ea typeface="Arial" panose="020B0604020202020204" pitchFamily="34" charset="0"/>
                <a:cs typeface="DejaVu Sans"/>
              </a:rPr>
              <a:t>and </a:t>
            </a:r>
            <a:r>
              <a:rPr lang="en-US" altLang="en-US" sz="2400" kern="0" noProof="1">
                <a:latin typeface="DejaVu Sans"/>
                <a:ea typeface="Arial" panose="020B0604020202020204" pitchFamily="34" charset="0"/>
                <a:cs typeface="DejaVu Sans"/>
              </a:rPr>
              <a:t>operating practices unique to each organizations.</a:t>
            </a:r>
          </a:p>
          <a:p>
            <a:pPr marL="12700" algn="just">
              <a:spcBef>
                <a:spcPts val="100"/>
              </a:spcBef>
            </a:pPr>
            <a:endParaRPr lang="en-US" altLang="en-US" sz="2400" kern="0" noProof="1" smtClean="0">
              <a:latin typeface="DejaVu Sans"/>
              <a:ea typeface="Arial" panose="020B0604020202020204" pitchFamily="34" charset="0"/>
              <a:cs typeface="DejaVu Sans"/>
            </a:endParaRPr>
          </a:p>
          <a:p>
            <a:pPr marL="12700" algn="just">
              <a:spcBef>
                <a:spcPts val="100"/>
              </a:spcBef>
            </a:pPr>
            <a:r>
              <a:rPr lang="en-US" altLang="en-US" sz="2400" b="1" kern="0" noProof="1" smtClean="0">
                <a:latin typeface="DejaVu Sans"/>
                <a:ea typeface="Arial" panose="020B0604020202020204" pitchFamily="34" charset="0"/>
                <a:cs typeface="DejaVu Sans"/>
              </a:rPr>
              <a:t>Data</a:t>
            </a:r>
            <a:r>
              <a:rPr lang="en-US" altLang="en-US" sz="2400" kern="0" noProof="1">
                <a:latin typeface="DejaVu Sans"/>
                <a:ea typeface="Arial" panose="020B0604020202020204" pitchFamily="34" charset="0"/>
                <a:cs typeface="DejaVu Sans"/>
              </a:rPr>
              <a:t>: Geographic data and related tabular data that can be </a:t>
            </a:r>
            <a:r>
              <a:rPr lang="en-US" altLang="en-US" sz="2400" kern="0" noProof="1" smtClean="0">
                <a:latin typeface="DejaVu Sans"/>
                <a:ea typeface="Arial" panose="020B0604020202020204" pitchFamily="34" charset="0"/>
                <a:cs typeface="DejaVu Sans"/>
              </a:rPr>
              <a:t>collected </a:t>
            </a:r>
            <a:r>
              <a:rPr lang="en-US" altLang="en-US" sz="2400" kern="0" noProof="1">
                <a:latin typeface="DejaVu Sans"/>
                <a:ea typeface="Arial" panose="020B0604020202020204" pitchFamily="34" charset="0"/>
                <a:cs typeface="DejaVu Sans"/>
              </a:rPr>
              <a:t>in-house.  Digital map forms the basic data input </a:t>
            </a:r>
            <a:r>
              <a:rPr lang="en-US" altLang="en-US" sz="2400" kern="0" noProof="1" smtClean="0">
                <a:latin typeface="DejaVu Sans"/>
                <a:ea typeface="Arial" panose="020B0604020202020204" pitchFamily="34" charset="0"/>
                <a:cs typeface="DejaVu Sans"/>
              </a:rPr>
              <a:t>for </a:t>
            </a:r>
            <a:r>
              <a:rPr lang="en-US" altLang="en-US" sz="2400" kern="0" noProof="1">
                <a:latin typeface="DejaVu Sans"/>
                <a:ea typeface="Arial" panose="020B0604020202020204" pitchFamily="34" charset="0"/>
                <a:cs typeface="DejaVu Sans"/>
              </a:rPr>
              <a:t>GIS.</a:t>
            </a:r>
            <a:endParaRPr kumimoji="0" lang="en-US" altLang="en-US" sz="2400" b="0" i="0" u="none" strike="noStrike" kern="0" cap="none" spc="0" normalizeH="0" baseline="0" noProof="1">
              <a:solidFill>
                <a:schemeClr val="tx1"/>
              </a:solidFill>
              <a:latin typeface="DejaVu Sans"/>
              <a:ea typeface="Arial" panose="020B0604020202020204" pitchFamily="34" charset="0"/>
              <a:cs typeface="DejaVu Sans"/>
            </a:endParaRPr>
          </a:p>
        </p:txBody>
      </p:sp>
      <p:pic>
        <p:nvPicPr>
          <p:cNvPr id="3" name="Picture 2"/>
          <p:cNvPicPr>
            <a:picLocks noChangeAspect="1"/>
          </p:cNvPicPr>
          <p:nvPr/>
        </p:nvPicPr>
        <p:blipFill>
          <a:blip r:embed="rId3"/>
          <a:stretch>
            <a:fillRect/>
          </a:stretch>
        </p:blipFill>
        <p:spPr>
          <a:xfrm>
            <a:off x="7765576" y="1690688"/>
            <a:ext cx="4052245" cy="3451007"/>
          </a:xfrm>
          <a:prstGeom prst="rect">
            <a:avLst/>
          </a:prstGeom>
        </p:spPr>
      </p:pic>
    </p:spTree>
    <p:extLst>
      <p:ext uri="{BB962C8B-B14F-4D97-AF65-F5344CB8AC3E}">
        <p14:creationId xmlns:p14="http://schemas.microsoft.com/office/powerpoint/2010/main" val="362577286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IN" b="1" dirty="0">
                <a:ln/>
                <a:solidFill>
                  <a:schemeClr val="accent1">
                    <a:lumMod val="50000"/>
                  </a:schemeClr>
                </a:solidFill>
                <a:effectLst>
                  <a:outerShdw blurRad="38100" dist="19050" dir="2700000" algn="tl" rotWithShape="0">
                    <a:schemeClr val="dk1">
                      <a:alpha val="40000"/>
                    </a:schemeClr>
                  </a:outerShdw>
                </a:effectLst>
                <a:sym typeface="+mn-ea"/>
              </a:rPr>
              <a:t>Data Types in GIS</a:t>
            </a:r>
            <a:endParaRPr lang="en-IN" dirty="0"/>
          </a:p>
        </p:txBody>
      </p:sp>
      <p:sp>
        <p:nvSpPr>
          <p:cNvPr id="10" name="object 9"/>
          <p:cNvSpPr txBox="1"/>
          <p:nvPr>
            <p:custDataLst>
              <p:tags r:id="rId1"/>
            </p:custDataLst>
          </p:nvPr>
        </p:nvSpPr>
        <p:spPr>
          <a:xfrm>
            <a:off x="974882" y="1585861"/>
            <a:ext cx="10885021" cy="4302125"/>
          </a:xfrm>
          <a:prstGeom prst="rect">
            <a:avLst/>
          </a:prstGeom>
        </p:spPr>
        <p:txBody>
          <a:bodyPr vert="horz" wrap="square" lIns="0" tIns="12700" rIns="0" bIns="0" rtlCol="0">
            <a:noAutofit/>
          </a:bodyPr>
          <a:lstStyle/>
          <a:p>
            <a:pPr marL="12700" algn="just">
              <a:spcBef>
                <a:spcPts val="100"/>
              </a:spcBef>
            </a:pPr>
            <a:r>
              <a:rPr lang="en-US" altLang="en-US" sz="2400" kern="0" noProof="1">
                <a:latin typeface="DejaVu Sans"/>
                <a:ea typeface="Arial" panose="020B0604020202020204" pitchFamily="34" charset="0"/>
                <a:cs typeface="DejaVu Sans"/>
              </a:rPr>
              <a:t>The data in a GIS can be classified into two main </a:t>
            </a:r>
            <a:r>
              <a:rPr lang="en-US" altLang="en-US" sz="2400" kern="0" noProof="1" smtClean="0">
                <a:latin typeface="DejaVu Sans"/>
                <a:ea typeface="Arial" panose="020B0604020202020204" pitchFamily="34" charset="0"/>
                <a:cs typeface="DejaVu Sans"/>
              </a:rPr>
              <a:t>categories</a:t>
            </a:r>
            <a:r>
              <a:rPr lang="en-US" altLang="en-US" sz="2400" kern="0" noProof="1">
                <a:latin typeface="DejaVu Sans"/>
                <a:ea typeface="Arial" panose="020B0604020202020204" pitchFamily="34" charset="0"/>
                <a:cs typeface="DejaVu Sans"/>
              </a:rPr>
              <a:t>:</a:t>
            </a:r>
          </a:p>
          <a:p>
            <a:pPr marL="12700" algn="just">
              <a:spcBef>
                <a:spcPts val="100"/>
              </a:spcBef>
            </a:pPr>
            <a:endParaRPr lang="en-US" altLang="en-US" sz="2400" kern="0" noProof="1" smtClean="0">
              <a:latin typeface="DejaVu Sans"/>
              <a:ea typeface="Arial" panose="020B0604020202020204" pitchFamily="34" charset="0"/>
              <a:cs typeface="DejaVu Sans"/>
            </a:endParaRPr>
          </a:p>
          <a:p>
            <a:pPr marL="12700" algn="just">
              <a:spcBef>
                <a:spcPts val="100"/>
              </a:spcBef>
            </a:pPr>
            <a:r>
              <a:rPr lang="en-US" altLang="en-US" sz="2400" b="1" kern="0" noProof="1" smtClean="0">
                <a:latin typeface="DejaVu Sans"/>
                <a:ea typeface="Arial" panose="020B0604020202020204" pitchFamily="34" charset="0"/>
                <a:cs typeface="DejaVu Sans"/>
              </a:rPr>
              <a:t>1</a:t>
            </a:r>
            <a:r>
              <a:rPr lang="en-US" altLang="en-US" sz="2400" b="1" kern="0" noProof="1">
                <a:latin typeface="DejaVu Sans"/>
                <a:ea typeface="Arial" panose="020B0604020202020204" pitchFamily="34" charset="0"/>
                <a:cs typeface="DejaVu Sans"/>
              </a:rPr>
              <a:t>. Spatial data</a:t>
            </a:r>
          </a:p>
          <a:p>
            <a:pPr marL="12700" algn="just">
              <a:spcBef>
                <a:spcPts val="100"/>
              </a:spcBef>
            </a:pPr>
            <a:r>
              <a:rPr lang="en-US" altLang="en-US" sz="2400" kern="0" noProof="1">
                <a:latin typeface="DejaVu Sans"/>
                <a:ea typeface="Arial" panose="020B0604020202020204" pitchFamily="34" charset="0"/>
                <a:cs typeface="DejaVu Sans"/>
              </a:rPr>
              <a:t>Describes the </a:t>
            </a:r>
            <a:r>
              <a:rPr lang="en-US" altLang="en-US" sz="2400" b="1" kern="0" noProof="1">
                <a:latin typeface="DejaVu Sans"/>
                <a:ea typeface="Arial" panose="020B0604020202020204" pitchFamily="34" charset="0"/>
                <a:cs typeface="DejaVu Sans"/>
              </a:rPr>
              <a:t>absolute</a:t>
            </a:r>
            <a:r>
              <a:rPr lang="en-US" altLang="en-US" sz="2400" kern="0" noProof="1">
                <a:latin typeface="DejaVu Sans"/>
                <a:ea typeface="Arial" panose="020B0604020202020204" pitchFamily="34" charset="0"/>
                <a:cs typeface="DejaVu Sans"/>
              </a:rPr>
              <a:t> and </a:t>
            </a:r>
            <a:r>
              <a:rPr lang="en-US" altLang="en-US" sz="2400" b="1" kern="0" noProof="1">
                <a:latin typeface="DejaVu Sans"/>
                <a:ea typeface="Arial" panose="020B0604020202020204" pitchFamily="34" charset="0"/>
                <a:cs typeface="DejaVu Sans"/>
              </a:rPr>
              <a:t>relative</a:t>
            </a:r>
            <a:r>
              <a:rPr lang="en-US" altLang="en-US" sz="2400" kern="0" noProof="1">
                <a:latin typeface="DejaVu Sans"/>
                <a:ea typeface="Arial" panose="020B0604020202020204" pitchFamily="34" charset="0"/>
                <a:cs typeface="DejaVu Sans"/>
              </a:rPr>
              <a:t> location </a:t>
            </a:r>
            <a:r>
              <a:rPr lang="en-US" altLang="en-US" sz="2400" kern="0" noProof="1" smtClean="0">
                <a:latin typeface="DejaVu Sans"/>
                <a:ea typeface="Arial" panose="020B0604020202020204" pitchFamily="34" charset="0"/>
                <a:cs typeface="DejaVu Sans"/>
              </a:rPr>
              <a:t>of geographic </a:t>
            </a:r>
            <a:r>
              <a:rPr lang="en-US" altLang="en-US" sz="2400" kern="0" noProof="1">
                <a:latin typeface="DejaVu Sans"/>
                <a:ea typeface="Arial" panose="020B0604020202020204" pitchFamily="34" charset="0"/>
                <a:cs typeface="DejaVu Sans"/>
              </a:rPr>
              <a:t>features.</a:t>
            </a:r>
          </a:p>
          <a:p>
            <a:pPr marL="12700" algn="just">
              <a:spcBef>
                <a:spcPts val="100"/>
              </a:spcBef>
            </a:pPr>
            <a:endParaRPr lang="en-US" altLang="en-US" sz="2400" kern="0" noProof="1" smtClean="0">
              <a:latin typeface="DejaVu Sans"/>
              <a:ea typeface="Arial" panose="020B0604020202020204" pitchFamily="34" charset="0"/>
              <a:cs typeface="DejaVu Sans"/>
            </a:endParaRPr>
          </a:p>
          <a:p>
            <a:pPr marL="12700" algn="just">
              <a:spcBef>
                <a:spcPts val="100"/>
              </a:spcBef>
            </a:pPr>
            <a:r>
              <a:rPr lang="en-US" altLang="en-US" sz="2400" b="1" kern="0" noProof="1" smtClean="0">
                <a:latin typeface="DejaVu Sans"/>
                <a:ea typeface="Arial" panose="020B0604020202020204" pitchFamily="34" charset="0"/>
                <a:cs typeface="DejaVu Sans"/>
              </a:rPr>
              <a:t>2</a:t>
            </a:r>
            <a:r>
              <a:rPr lang="en-US" altLang="en-US" sz="2400" b="1" kern="0" noProof="1">
                <a:latin typeface="DejaVu Sans"/>
                <a:ea typeface="Arial" panose="020B0604020202020204" pitchFamily="34" charset="0"/>
                <a:cs typeface="DejaVu Sans"/>
              </a:rPr>
              <a:t>. Attribute data or Non-spatial data</a:t>
            </a:r>
          </a:p>
          <a:p>
            <a:pPr marL="12700" algn="just">
              <a:spcBef>
                <a:spcPts val="100"/>
              </a:spcBef>
            </a:pPr>
            <a:r>
              <a:rPr lang="en-US" altLang="en-US" sz="2400" kern="0" noProof="1">
                <a:latin typeface="DejaVu Sans"/>
                <a:ea typeface="Arial" panose="020B0604020202020204" pitchFamily="34" charset="0"/>
                <a:cs typeface="DejaVu Sans"/>
              </a:rPr>
              <a:t>Describes </a:t>
            </a:r>
            <a:r>
              <a:rPr lang="en-US" altLang="en-US" sz="2400" b="1" kern="0" noProof="1">
                <a:latin typeface="DejaVu Sans"/>
                <a:ea typeface="Arial" panose="020B0604020202020204" pitchFamily="34" charset="0"/>
                <a:cs typeface="DejaVu Sans"/>
              </a:rPr>
              <a:t>characteristics</a:t>
            </a:r>
            <a:r>
              <a:rPr lang="en-US" altLang="en-US" sz="2400" kern="0" noProof="1">
                <a:latin typeface="DejaVu Sans"/>
                <a:ea typeface="Arial" panose="020B0604020202020204" pitchFamily="34" charset="0"/>
                <a:cs typeface="DejaVu Sans"/>
              </a:rPr>
              <a:t> of the </a:t>
            </a:r>
            <a:r>
              <a:rPr lang="en-US" altLang="en-US" sz="2400" b="1" kern="0" noProof="1">
                <a:latin typeface="DejaVu Sans"/>
                <a:ea typeface="Arial" panose="020B0604020202020204" pitchFamily="34" charset="0"/>
                <a:cs typeface="DejaVu Sans"/>
              </a:rPr>
              <a:t>spatial features</a:t>
            </a:r>
            <a:r>
              <a:rPr lang="en-US" altLang="en-US" sz="2400" kern="0" noProof="1">
                <a:latin typeface="DejaVu Sans"/>
                <a:ea typeface="Arial" panose="020B0604020202020204" pitchFamily="34" charset="0"/>
                <a:cs typeface="DejaVu Sans"/>
              </a:rPr>
              <a:t>. </a:t>
            </a:r>
            <a:r>
              <a:rPr lang="en-US" altLang="en-US" sz="2400" kern="0" noProof="1" smtClean="0">
                <a:latin typeface="DejaVu Sans"/>
                <a:ea typeface="Arial" panose="020B0604020202020204" pitchFamily="34" charset="0"/>
                <a:cs typeface="DejaVu Sans"/>
              </a:rPr>
              <a:t>These </a:t>
            </a:r>
            <a:r>
              <a:rPr lang="en-US" altLang="en-US" sz="2400" kern="0" noProof="1">
                <a:latin typeface="DejaVu Sans"/>
                <a:ea typeface="Arial" panose="020B0604020202020204" pitchFamily="34" charset="0"/>
                <a:cs typeface="DejaVu Sans"/>
              </a:rPr>
              <a:t>characteristics can be quantitative and/or </a:t>
            </a:r>
            <a:r>
              <a:rPr lang="en-US" altLang="en-US" sz="2400" kern="0" noProof="1" smtClean="0">
                <a:latin typeface="DejaVu Sans"/>
                <a:ea typeface="Arial" panose="020B0604020202020204" pitchFamily="34" charset="0"/>
                <a:cs typeface="DejaVu Sans"/>
              </a:rPr>
              <a:t>qualitative </a:t>
            </a:r>
            <a:r>
              <a:rPr lang="en-US" altLang="en-US" sz="2400" kern="0" noProof="1">
                <a:latin typeface="DejaVu Sans"/>
                <a:ea typeface="Arial" panose="020B0604020202020204" pitchFamily="34" charset="0"/>
                <a:cs typeface="DejaVu Sans"/>
              </a:rPr>
              <a:t>in nature.</a:t>
            </a:r>
            <a:endParaRPr kumimoji="0" lang="en-US" altLang="en-US" sz="2400" b="0" i="0" u="none" strike="noStrike" kern="0" cap="none" spc="0" normalizeH="0" baseline="0" noProof="1">
              <a:solidFill>
                <a:schemeClr val="tx1"/>
              </a:solidFill>
              <a:latin typeface="DejaVu Sans"/>
              <a:ea typeface="Arial" panose="020B0604020202020204" pitchFamily="34" charset="0"/>
              <a:cs typeface="DejaVu Sans"/>
            </a:endParaRPr>
          </a:p>
        </p:txBody>
      </p:sp>
    </p:spTree>
    <p:extLst>
      <p:ext uri="{BB962C8B-B14F-4D97-AF65-F5344CB8AC3E}">
        <p14:creationId xmlns:p14="http://schemas.microsoft.com/office/powerpoint/2010/main" val="212928473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IN" b="1" dirty="0">
                <a:ln/>
                <a:solidFill>
                  <a:schemeClr val="accent1">
                    <a:lumMod val="50000"/>
                  </a:schemeClr>
                </a:solidFill>
                <a:effectLst>
                  <a:outerShdw blurRad="38100" dist="19050" dir="2700000" algn="tl" rotWithShape="0">
                    <a:schemeClr val="dk1">
                      <a:alpha val="40000"/>
                    </a:schemeClr>
                  </a:outerShdw>
                </a:effectLst>
                <a:sym typeface="+mn-ea"/>
              </a:rPr>
              <a:t>The Data Model</a:t>
            </a:r>
            <a:endParaRPr lang="en-IN" dirty="0"/>
          </a:p>
        </p:txBody>
      </p:sp>
      <p:sp>
        <p:nvSpPr>
          <p:cNvPr id="10" name="object 9"/>
          <p:cNvSpPr txBox="1"/>
          <p:nvPr>
            <p:custDataLst>
              <p:tags r:id="rId1"/>
            </p:custDataLst>
          </p:nvPr>
        </p:nvSpPr>
        <p:spPr>
          <a:xfrm>
            <a:off x="974882" y="1585861"/>
            <a:ext cx="10885021" cy="4302125"/>
          </a:xfrm>
          <a:prstGeom prst="rect">
            <a:avLst/>
          </a:prstGeom>
        </p:spPr>
        <p:txBody>
          <a:bodyPr vert="horz" wrap="square" lIns="0" tIns="12700" rIns="0" bIns="0" rtlCol="0">
            <a:noAutofit/>
          </a:bodyPr>
          <a:lstStyle/>
          <a:p>
            <a:pPr marL="12700" algn="just">
              <a:spcBef>
                <a:spcPts val="100"/>
              </a:spcBef>
            </a:pPr>
            <a:r>
              <a:rPr lang="en-US" altLang="en-US" sz="2400" b="1" kern="0" noProof="1">
                <a:latin typeface="DejaVu Sans"/>
                <a:ea typeface="Arial" panose="020B0604020202020204" pitchFamily="34" charset="0"/>
                <a:cs typeface="DejaVu Sans"/>
              </a:rPr>
              <a:t>Data model </a:t>
            </a:r>
            <a:r>
              <a:rPr lang="en-US" altLang="en-US" sz="2400" kern="0" noProof="1">
                <a:latin typeface="DejaVu Sans"/>
                <a:ea typeface="Arial" panose="020B0604020202020204" pitchFamily="34" charset="0"/>
                <a:cs typeface="DejaVu Sans"/>
              </a:rPr>
              <a:t>is a </a:t>
            </a:r>
            <a:r>
              <a:rPr lang="en-US" altLang="en-US" sz="2400" b="1" kern="0" noProof="1">
                <a:latin typeface="DejaVu Sans"/>
                <a:ea typeface="Arial" panose="020B0604020202020204" pitchFamily="34" charset="0"/>
                <a:cs typeface="DejaVu Sans"/>
              </a:rPr>
              <a:t>conceptual description </a:t>
            </a:r>
            <a:r>
              <a:rPr lang="en-US" altLang="en-US" sz="2400" kern="0" noProof="1">
                <a:latin typeface="DejaVu Sans"/>
                <a:ea typeface="Arial" panose="020B0604020202020204" pitchFamily="34" charset="0"/>
                <a:cs typeface="DejaVu Sans"/>
              </a:rPr>
              <a:t>(mental </a:t>
            </a:r>
            <a:r>
              <a:rPr lang="en-US" altLang="en-US" sz="2400" kern="0" noProof="1" smtClean="0">
                <a:latin typeface="DejaVu Sans"/>
                <a:ea typeface="Arial" panose="020B0604020202020204" pitchFamily="34" charset="0"/>
                <a:cs typeface="DejaVu Sans"/>
              </a:rPr>
              <a:t>model</a:t>
            </a:r>
            <a:r>
              <a:rPr lang="en-US" altLang="en-US" sz="2400" kern="0" noProof="1">
                <a:latin typeface="DejaVu Sans"/>
                <a:ea typeface="Arial" panose="020B0604020202020204" pitchFamily="34" charset="0"/>
                <a:cs typeface="DejaVu Sans"/>
              </a:rPr>
              <a:t>) of how spatial data are organized for use by </a:t>
            </a:r>
            <a:r>
              <a:rPr lang="en-US" altLang="en-US" sz="2400" kern="0" noProof="1" smtClean="0">
                <a:latin typeface="DejaVu Sans"/>
                <a:ea typeface="Arial" panose="020B0604020202020204" pitchFamily="34" charset="0"/>
                <a:cs typeface="DejaVu Sans"/>
              </a:rPr>
              <a:t>the </a:t>
            </a:r>
            <a:r>
              <a:rPr lang="en-US" altLang="en-US" sz="2400" kern="0" noProof="1">
                <a:latin typeface="DejaVu Sans"/>
                <a:ea typeface="Arial" panose="020B0604020202020204" pitchFamily="34" charset="0"/>
                <a:cs typeface="DejaVu Sans"/>
              </a:rPr>
              <a:t>GIS.</a:t>
            </a:r>
          </a:p>
          <a:p>
            <a:pPr marL="12700" algn="just">
              <a:spcBef>
                <a:spcPts val="100"/>
              </a:spcBef>
            </a:pPr>
            <a:endParaRPr lang="en-US" altLang="en-US" sz="2400" kern="0" noProof="1" smtClean="0">
              <a:latin typeface="DejaVu Sans"/>
              <a:ea typeface="Arial" panose="020B0604020202020204" pitchFamily="34" charset="0"/>
              <a:cs typeface="DejaVu Sans"/>
            </a:endParaRPr>
          </a:p>
          <a:p>
            <a:pPr marL="12700" algn="just">
              <a:spcBef>
                <a:spcPts val="100"/>
              </a:spcBef>
            </a:pPr>
            <a:r>
              <a:rPr lang="en-US" altLang="en-US" sz="2400" kern="0" noProof="1" smtClean="0">
                <a:latin typeface="DejaVu Sans"/>
                <a:ea typeface="Arial" panose="020B0604020202020204" pitchFamily="34" charset="0"/>
                <a:cs typeface="DejaVu Sans"/>
              </a:rPr>
              <a:t>The </a:t>
            </a:r>
            <a:r>
              <a:rPr lang="en-US" altLang="en-US" sz="2400" kern="0" noProof="1">
                <a:latin typeface="DejaVu Sans"/>
                <a:ea typeface="Arial" panose="020B0604020202020204" pitchFamily="34" charset="0"/>
                <a:cs typeface="DejaVu Sans"/>
              </a:rPr>
              <a:t>data model </a:t>
            </a:r>
            <a:r>
              <a:rPr lang="en-US" altLang="en-US" sz="2400" b="1" kern="0" noProof="1">
                <a:latin typeface="DejaVu Sans"/>
                <a:ea typeface="Arial" panose="020B0604020202020204" pitchFamily="34" charset="0"/>
                <a:cs typeface="DejaVu Sans"/>
              </a:rPr>
              <a:t>represents</a:t>
            </a:r>
            <a:r>
              <a:rPr lang="en-US" altLang="en-US" sz="2400" kern="0" noProof="1">
                <a:latin typeface="DejaVu Sans"/>
                <a:ea typeface="Arial" panose="020B0604020202020204" pitchFamily="34" charset="0"/>
                <a:cs typeface="DejaVu Sans"/>
              </a:rPr>
              <a:t> a set of </a:t>
            </a:r>
            <a:r>
              <a:rPr lang="en-US" altLang="en-US" sz="2400" b="1" kern="0" noProof="1">
                <a:latin typeface="DejaVu Sans"/>
                <a:ea typeface="Arial" panose="020B0604020202020204" pitchFamily="34" charset="0"/>
                <a:cs typeface="DejaVu Sans"/>
              </a:rPr>
              <a:t>guidelines</a:t>
            </a:r>
            <a:r>
              <a:rPr lang="en-US" altLang="en-US" sz="2400" kern="0" noProof="1">
                <a:latin typeface="DejaVu Sans"/>
                <a:ea typeface="Arial" panose="020B0604020202020204" pitchFamily="34" charset="0"/>
                <a:cs typeface="DejaVu Sans"/>
              </a:rPr>
              <a:t> to </a:t>
            </a:r>
            <a:r>
              <a:rPr lang="en-US" altLang="en-US" sz="2400" b="1" kern="0" noProof="1" smtClean="0">
                <a:latin typeface="DejaVu Sans"/>
                <a:ea typeface="Arial" panose="020B0604020202020204" pitchFamily="34" charset="0"/>
                <a:cs typeface="DejaVu Sans"/>
              </a:rPr>
              <a:t>convert</a:t>
            </a:r>
            <a:r>
              <a:rPr lang="en-US" altLang="en-US" sz="2400" kern="0" noProof="1" smtClean="0">
                <a:latin typeface="DejaVu Sans"/>
                <a:ea typeface="Arial" panose="020B0604020202020204" pitchFamily="34" charset="0"/>
                <a:cs typeface="DejaVu Sans"/>
              </a:rPr>
              <a:t> </a:t>
            </a:r>
            <a:r>
              <a:rPr lang="en-US" altLang="en-US" sz="2400" kern="0" noProof="1">
                <a:latin typeface="DejaVu Sans"/>
                <a:ea typeface="Arial" panose="020B0604020202020204" pitchFamily="34" charset="0"/>
                <a:cs typeface="DejaVu Sans"/>
              </a:rPr>
              <a:t>the real world (called entity) to the </a:t>
            </a:r>
            <a:r>
              <a:rPr lang="en-US" altLang="en-US" sz="2400" b="1" kern="0" noProof="1">
                <a:latin typeface="DejaVu Sans"/>
                <a:ea typeface="Arial" panose="020B0604020202020204" pitchFamily="34" charset="0"/>
                <a:cs typeface="DejaVu Sans"/>
              </a:rPr>
              <a:t>digitally</a:t>
            </a:r>
            <a:r>
              <a:rPr lang="en-US" altLang="en-US" sz="2400" kern="0" noProof="1">
                <a:latin typeface="DejaVu Sans"/>
                <a:ea typeface="Arial" panose="020B0604020202020204" pitchFamily="34" charset="0"/>
                <a:cs typeface="DejaVu Sans"/>
              </a:rPr>
              <a:t> </a:t>
            </a:r>
            <a:r>
              <a:rPr lang="en-US" altLang="en-US" sz="2400" kern="0" noProof="1" smtClean="0">
                <a:latin typeface="DejaVu Sans"/>
                <a:ea typeface="Arial" panose="020B0604020202020204" pitchFamily="34" charset="0"/>
                <a:cs typeface="DejaVu Sans"/>
              </a:rPr>
              <a:t>and </a:t>
            </a:r>
            <a:r>
              <a:rPr lang="en-US" altLang="en-US" sz="2400" b="1" kern="0" noProof="1">
                <a:latin typeface="DejaVu Sans"/>
                <a:ea typeface="Arial" panose="020B0604020202020204" pitchFamily="34" charset="0"/>
                <a:cs typeface="DejaVu Sans"/>
              </a:rPr>
              <a:t>logically</a:t>
            </a:r>
            <a:r>
              <a:rPr lang="en-US" altLang="en-US" sz="2400" kern="0" noProof="1">
                <a:latin typeface="DejaVu Sans"/>
                <a:ea typeface="Arial" panose="020B0604020202020204" pitchFamily="34" charset="0"/>
                <a:cs typeface="DejaVu Sans"/>
              </a:rPr>
              <a:t> represented </a:t>
            </a:r>
            <a:r>
              <a:rPr lang="en-US" altLang="en-US" sz="2400" b="1" kern="0" noProof="1">
                <a:latin typeface="DejaVu Sans"/>
                <a:ea typeface="Arial" panose="020B0604020202020204" pitchFamily="34" charset="0"/>
                <a:cs typeface="DejaVu Sans"/>
              </a:rPr>
              <a:t>spatial objects </a:t>
            </a:r>
            <a:r>
              <a:rPr lang="en-US" altLang="en-US" sz="2400" kern="0" noProof="1">
                <a:latin typeface="DejaVu Sans"/>
                <a:ea typeface="Arial" panose="020B0604020202020204" pitchFamily="34" charset="0"/>
                <a:cs typeface="DejaVu Sans"/>
              </a:rPr>
              <a:t>consisting </a:t>
            </a:r>
            <a:r>
              <a:rPr lang="en-US" altLang="en-US" sz="2400" kern="0" noProof="1" smtClean="0">
                <a:latin typeface="DejaVu Sans"/>
                <a:ea typeface="Arial" panose="020B0604020202020204" pitchFamily="34" charset="0"/>
                <a:cs typeface="DejaVu Sans"/>
              </a:rPr>
              <a:t>of </a:t>
            </a:r>
            <a:r>
              <a:rPr lang="en-US" altLang="en-US" sz="2400" kern="0" noProof="1">
                <a:latin typeface="DejaVu Sans"/>
                <a:ea typeface="Arial" panose="020B0604020202020204" pitchFamily="34" charset="0"/>
                <a:cs typeface="DejaVu Sans"/>
              </a:rPr>
              <a:t>the attributes and geometry. </a:t>
            </a:r>
          </a:p>
          <a:p>
            <a:pPr marL="12700" algn="just">
              <a:spcBef>
                <a:spcPts val="100"/>
              </a:spcBef>
            </a:pPr>
            <a:endParaRPr lang="en-US" altLang="en-US" sz="2400" kern="0" noProof="1" smtClean="0">
              <a:latin typeface="DejaVu Sans"/>
              <a:ea typeface="Arial" panose="020B0604020202020204" pitchFamily="34" charset="0"/>
              <a:cs typeface="DejaVu Sans"/>
            </a:endParaRPr>
          </a:p>
          <a:p>
            <a:pPr marL="12700" algn="just">
              <a:spcBef>
                <a:spcPts val="100"/>
              </a:spcBef>
            </a:pPr>
            <a:r>
              <a:rPr lang="en-US" altLang="en-US" sz="2400" kern="0" noProof="1" smtClean="0">
                <a:latin typeface="DejaVu Sans"/>
                <a:ea typeface="Arial" panose="020B0604020202020204" pitchFamily="34" charset="0"/>
                <a:cs typeface="DejaVu Sans"/>
              </a:rPr>
              <a:t>The </a:t>
            </a:r>
            <a:r>
              <a:rPr lang="en-US" altLang="en-US" sz="2400" b="1" kern="0" noProof="1">
                <a:latin typeface="DejaVu Sans"/>
                <a:ea typeface="Arial" panose="020B0604020202020204" pitchFamily="34" charset="0"/>
                <a:cs typeface="DejaVu Sans"/>
              </a:rPr>
              <a:t>attributes</a:t>
            </a:r>
            <a:r>
              <a:rPr lang="en-US" altLang="en-US" sz="2400" kern="0" noProof="1">
                <a:latin typeface="DejaVu Sans"/>
                <a:ea typeface="Arial" panose="020B0604020202020204" pitchFamily="34" charset="0"/>
                <a:cs typeface="DejaVu Sans"/>
              </a:rPr>
              <a:t> are managed by </a:t>
            </a:r>
            <a:r>
              <a:rPr lang="en-US" altLang="en-US" sz="2400" b="1" kern="0" noProof="1">
                <a:latin typeface="DejaVu Sans"/>
                <a:ea typeface="Arial" panose="020B0604020202020204" pitchFamily="34" charset="0"/>
                <a:cs typeface="DejaVu Sans"/>
              </a:rPr>
              <a:t>thematic or semantic </a:t>
            </a:r>
            <a:r>
              <a:rPr lang="en-US" altLang="en-US" sz="2400" kern="0" noProof="1" smtClean="0">
                <a:latin typeface="DejaVu Sans"/>
                <a:ea typeface="Arial" panose="020B0604020202020204" pitchFamily="34" charset="0"/>
                <a:cs typeface="DejaVu Sans"/>
              </a:rPr>
              <a:t>structure </a:t>
            </a:r>
            <a:r>
              <a:rPr lang="en-US" altLang="en-US" sz="2400" kern="0" noProof="1">
                <a:latin typeface="DejaVu Sans"/>
                <a:ea typeface="Arial" panose="020B0604020202020204" pitchFamily="34" charset="0"/>
                <a:cs typeface="DejaVu Sans"/>
              </a:rPr>
              <a:t>while the geometry is represented by </a:t>
            </a:r>
            <a:r>
              <a:rPr lang="en-US" altLang="en-US" sz="2400" kern="0" noProof="1" smtClean="0">
                <a:latin typeface="DejaVu Sans"/>
                <a:ea typeface="Arial" panose="020B0604020202020204" pitchFamily="34" charset="0"/>
                <a:cs typeface="DejaVu Sans"/>
              </a:rPr>
              <a:t>geometric-topological </a:t>
            </a:r>
            <a:r>
              <a:rPr lang="en-US" altLang="en-US" sz="2400" kern="0" noProof="1">
                <a:latin typeface="DejaVu Sans"/>
                <a:ea typeface="Arial" panose="020B0604020202020204" pitchFamily="34" charset="0"/>
                <a:cs typeface="DejaVu Sans"/>
              </a:rPr>
              <a:t>structure.</a:t>
            </a:r>
            <a:endParaRPr kumimoji="0" lang="en-US" altLang="en-US" sz="2400" b="0" i="0" u="none" strike="noStrike" kern="0" cap="none" spc="0" normalizeH="0" baseline="0" noProof="1">
              <a:solidFill>
                <a:schemeClr val="tx1"/>
              </a:solidFill>
              <a:latin typeface="DejaVu Sans"/>
              <a:ea typeface="Arial" panose="020B0604020202020204" pitchFamily="34" charset="0"/>
              <a:cs typeface="DejaVu Sans"/>
            </a:endParaRPr>
          </a:p>
        </p:txBody>
      </p:sp>
    </p:spTree>
    <p:extLst>
      <p:ext uri="{BB962C8B-B14F-4D97-AF65-F5344CB8AC3E}">
        <p14:creationId xmlns:p14="http://schemas.microsoft.com/office/powerpoint/2010/main" val="20775243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IN" b="1" dirty="0">
                <a:ln/>
                <a:solidFill>
                  <a:schemeClr val="accent1">
                    <a:lumMod val="50000"/>
                  </a:schemeClr>
                </a:solidFill>
                <a:effectLst>
                  <a:outerShdw blurRad="38100" dist="19050" dir="2700000" algn="tl" rotWithShape="0">
                    <a:schemeClr val="dk1">
                      <a:alpha val="40000"/>
                    </a:schemeClr>
                  </a:outerShdw>
                </a:effectLst>
                <a:sym typeface="+mn-ea"/>
              </a:rPr>
              <a:t>The Data Model</a:t>
            </a:r>
            <a:endParaRPr lang="en-IN" dirty="0"/>
          </a:p>
        </p:txBody>
      </p:sp>
      <p:sp>
        <p:nvSpPr>
          <p:cNvPr id="10" name="object 9"/>
          <p:cNvSpPr txBox="1"/>
          <p:nvPr>
            <p:custDataLst>
              <p:tags r:id="rId1"/>
            </p:custDataLst>
          </p:nvPr>
        </p:nvSpPr>
        <p:spPr>
          <a:xfrm>
            <a:off x="974882" y="1585861"/>
            <a:ext cx="10885021" cy="4302125"/>
          </a:xfrm>
          <a:prstGeom prst="rect">
            <a:avLst/>
          </a:prstGeom>
        </p:spPr>
        <p:txBody>
          <a:bodyPr vert="horz" wrap="square" lIns="0" tIns="12700" rIns="0" bIns="0" rtlCol="0">
            <a:noAutofit/>
          </a:bodyPr>
          <a:lstStyle/>
          <a:p>
            <a:pPr marL="12700" algn="just">
              <a:spcBef>
                <a:spcPts val="100"/>
              </a:spcBef>
            </a:pPr>
            <a:r>
              <a:rPr lang="en-US" altLang="en-US" sz="2400" kern="0" noProof="1">
                <a:latin typeface="DejaVu Sans"/>
                <a:ea typeface="Arial" panose="020B0604020202020204" pitchFamily="34" charset="0"/>
                <a:cs typeface="DejaVu Sans"/>
              </a:rPr>
              <a:t>There are two major types of geometric data </a:t>
            </a:r>
            <a:r>
              <a:rPr lang="en-US" altLang="en-US" sz="2400" kern="0" noProof="1" smtClean="0">
                <a:latin typeface="DejaVu Sans"/>
                <a:ea typeface="Arial" panose="020B0604020202020204" pitchFamily="34" charset="0"/>
                <a:cs typeface="DejaVu Sans"/>
              </a:rPr>
              <a:t>model; </a:t>
            </a:r>
            <a:r>
              <a:rPr lang="en-US" altLang="en-US" sz="2400" kern="0" noProof="1">
                <a:latin typeface="DejaVu Sans"/>
                <a:ea typeface="Arial" panose="020B0604020202020204" pitchFamily="34" charset="0"/>
                <a:cs typeface="DejaVu Sans"/>
              </a:rPr>
              <a:t>vector </a:t>
            </a:r>
            <a:r>
              <a:rPr lang="en-US" altLang="en-US" sz="2400" kern="0" noProof="1" smtClean="0">
                <a:latin typeface="DejaVu Sans"/>
                <a:ea typeface="Arial" panose="020B0604020202020204" pitchFamily="34" charset="0"/>
                <a:cs typeface="DejaVu Sans"/>
              </a:rPr>
              <a:t>and </a:t>
            </a:r>
            <a:r>
              <a:rPr lang="en-US" altLang="en-US" sz="2400" kern="0" noProof="1">
                <a:latin typeface="DejaVu Sans"/>
                <a:ea typeface="Arial" panose="020B0604020202020204" pitchFamily="34" charset="0"/>
                <a:cs typeface="DejaVu Sans"/>
              </a:rPr>
              <a:t>raster model. </a:t>
            </a:r>
          </a:p>
          <a:p>
            <a:pPr marL="12700" algn="just">
              <a:spcBef>
                <a:spcPts val="100"/>
              </a:spcBef>
            </a:pPr>
            <a:endParaRPr lang="en-US" altLang="en-US" sz="2400" kern="0" noProof="1" smtClean="0">
              <a:latin typeface="DejaVu Sans"/>
              <a:ea typeface="Arial" panose="020B0604020202020204" pitchFamily="34" charset="0"/>
              <a:cs typeface="DejaVu Sans"/>
            </a:endParaRPr>
          </a:p>
          <a:p>
            <a:pPr marL="12700" algn="just">
              <a:spcBef>
                <a:spcPts val="100"/>
              </a:spcBef>
            </a:pPr>
            <a:r>
              <a:rPr lang="en-US" altLang="en-US" sz="2400" b="1" kern="0" noProof="1" smtClean="0">
                <a:latin typeface="DejaVu Sans"/>
                <a:ea typeface="Arial" panose="020B0604020202020204" pitchFamily="34" charset="0"/>
                <a:cs typeface="DejaVu Sans"/>
              </a:rPr>
              <a:t>a</a:t>
            </a:r>
            <a:r>
              <a:rPr lang="en-US" altLang="en-US" sz="2400" b="1" kern="0" noProof="1">
                <a:latin typeface="DejaVu Sans"/>
                <a:ea typeface="Arial" panose="020B0604020202020204" pitchFamily="34" charset="0"/>
                <a:cs typeface="DejaVu Sans"/>
              </a:rPr>
              <a:t>. Vector Model</a:t>
            </a:r>
          </a:p>
          <a:p>
            <a:pPr marL="12700" algn="just">
              <a:spcBef>
                <a:spcPts val="100"/>
              </a:spcBef>
            </a:pPr>
            <a:r>
              <a:rPr lang="en-US" altLang="en-US" sz="2400" kern="0" noProof="1">
                <a:latin typeface="DejaVu Sans"/>
                <a:ea typeface="Arial" panose="020B0604020202020204" pitchFamily="34" charset="0"/>
                <a:cs typeface="DejaVu Sans"/>
              </a:rPr>
              <a:t>Vector model uses </a:t>
            </a:r>
            <a:r>
              <a:rPr lang="en-US" altLang="en-US" sz="2400" b="1" kern="0" noProof="1">
                <a:latin typeface="DejaVu Sans"/>
                <a:ea typeface="Arial" panose="020B0604020202020204" pitchFamily="34" charset="0"/>
                <a:cs typeface="DejaVu Sans"/>
              </a:rPr>
              <a:t>discrete points</a:t>
            </a:r>
            <a:r>
              <a:rPr lang="en-US" altLang="en-US" sz="2400" kern="0" noProof="1">
                <a:latin typeface="DejaVu Sans"/>
                <a:ea typeface="Arial" panose="020B0604020202020204" pitchFamily="34" charset="0"/>
                <a:cs typeface="DejaVu Sans"/>
              </a:rPr>
              <a:t>, </a:t>
            </a:r>
            <a:r>
              <a:rPr lang="en-US" altLang="en-US" sz="2400" b="1" kern="0" noProof="1">
                <a:latin typeface="DejaVu Sans"/>
                <a:ea typeface="Arial" panose="020B0604020202020204" pitchFamily="34" charset="0"/>
                <a:cs typeface="DejaVu Sans"/>
              </a:rPr>
              <a:t>lines</a:t>
            </a:r>
            <a:r>
              <a:rPr lang="en-US" altLang="en-US" sz="2400" kern="0" noProof="1">
                <a:latin typeface="DejaVu Sans"/>
                <a:ea typeface="Arial" panose="020B0604020202020204" pitchFamily="34" charset="0"/>
                <a:cs typeface="DejaVu Sans"/>
              </a:rPr>
              <a:t> and/or </a:t>
            </a:r>
            <a:r>
              <a:rPr lang="en-US" altLang="en-US" sz="2400" b="1" kern="0" noProof="1">
                <a:latin typeface="DejaVu Sans"/>
                <a:ea typeface="Arial" panose="020B0604020202020204" pitchFamily="34" charset="0"/>
                <a:cs typeface="DejaVu Sans"/>
              </a:rPr>
              <a:t>areas</a:t>
            </a:r>
            <a:r>
              <a:rPr lang="en-US" altLang="en-US" sz="2400" kern="0" noProof="1">
                <a:latin typeface="DejaVu Sans"/>
                <a:ea typeface="Arial" panose="020B0604020202020204" pitchFamily="34" charset="0"/>
                <a:cs typeface="DejaVu Sans"/>
              </a:rPr>
              <a:t> </a:t>
            </a:r>
            <a:r>
              <a:rPr lang="en-US" altLang="en-US" sz="2400" kern="0" noProof="1" smtClean="0">
                <a:latin typeface="DejaVu Sans"/>
                <a:ea typeface="Arial" panose="020B0604020202020204" pitchFamily="34" charset="0"/>
                <a:cs typeface="DejaVu Sans"/>
              </a:rPr>
              <a:t>corresponding </a:t>
            </a:r>
            <a:r>
              <a:rPr lang="en-US" altLang="en-US" sz="2400" kern="0" noProof="1">
                <a:latin typeface="DejaVu Sans"/>
                <a:ea typeface="Arial" panose="020B0604020202020204" pitchFamily="34" charset="0"/>
                <a:cs typeface="DejaVu Sans"/>
              </a:rPr>
              <a:t>to discrete objects with name or code </a:t>
            </a:r>
            <a:r>
              <a:rPr lang="en-US" altLang="en-US" sz="2400" kern="0" noProof="1" smtClean="0">
                <a:latin typeface="DejaVu Sans"/>
                <a:ea typeface="Arial" panose="020B0604020202020204" pitchFamily="34" charset="0"/>
                <a:cs typeface="DejaVu Sans"/>
              </a:rPr>
              <a:t>number </a:t>
            </a:r>
            <a:r>
              <a:rPr lang="en-US" altLang="en-US" sz="2400" kern="0" noProof="1">
                <a:latin typeface="DejaVu Sans"/>
                <a:ea typeface="Arial" panose="020B0604020202020204" pitchFamily="34" charset="0"/>
                <a:cs typeface="DejaVu Sans"/>
              </a:rPr>
              <a:t>of attributes.</a:t>
            </a:r>
          </a:p>
          <a:p>
            <a:pPr marL="12700" algn="just">
              <a:spcBef>
                <a:spcPts val="100"/>
              </a:spcBef>
            </a:pPr>
            <a:endParaRPr lang="en-US" altLang="en-US" sz="2400" kern="0" noProof="1" smtClean="0">
              <a:latin typeface="DejaVu Sans"/>
              <a:ea typeface="Arial" panose="020B0604020202020204" pitchFamily="34" charset="0"/>
              <a:cs typeface="DejaVu Sans"/>
            </a:endParaRPr>
          </a:p>
          <a:p>
            <a:pPr marL="12700" algn="just">
              <a:spcBef>
                <a:spcPts val="100"/>
              </a:spcBef>
            </a:pPr>
            <a:r>
              <a:rPr lang="en-US" altLang="en-US" sz="2400" b="1" kern="0" noProof="1" smtClean="0">
                <a:latin typeface="DejaVu Sans"/>
                <a:ea typeface="Arial" panose="020B0604020202020204" pitchFamily="34" charset="0"/>
                <a:cs typeface="DejaVu Sans"/>
              </a:rPr>
              <a:t>b</a:t>
            </a:r>
            <a:r>
              <a:rPr lang="en-US" altLang="en-US" sz="2400" b="1" kern="0" noProof="1">
                <a:latin typeface="DejaVu Sans"/>
                <a:ea typeface="Arial" panose="020B0604020202020204" pitchFamily="34" charset="0"/>
                <a:cs typeface="DejaVu Sans"/>
              </a:rPr>
              <a:t>. Raster Model</a:t>
            </a:r>
          </a:p>
          <a:p>
            <a:pPr marL="12700" algn="just">
              <a:spcBef>
                <a:spcPts val="100"/>
              </a:spcBef>
            </a:pPr>
            <a:r>
              <a:rPr lang="en-US" altLang="en-US" sz="2400" kern="0" noProof="1">
                <a:latin typeface="DejaVu Sans"/>
                <a:ea typeface="Arial" panose="020B0604020202020204" pitchFamily="34" charset="0"/>
                <a:cs typeface="DejaVu Sans"/>
              </a:rPr>
              <a:t>Raster model uses </a:t>
            </a:r>
            <a:r>
              <a:rPr lang="en-US" altLang="en-US" sz="2400" b="1" kern="0" noProof="1">
                <a:latin typeface="DejaVu Sans"/>
                <a:ea typeface="Arial" panose="020B0604020202020204" pitchFamily="34" charset="0"/>
                <a:cs typeface="DejaVu Sans"/>
              </a:rPr>
              <a:t>regularly spaced grid cells </a:t>
            </a:r>
            <a:r>
              <a:rPr lang="en-US" altLang="en-US" sz="2400" kern="0" noProof="1">
                <a:latin typeface="DejaVu Sans"/>
                <a:ea typeface="Arial" panose="020B0604020202020204" pitchFamily="34" charset="0"/>
                <a:cs typeface="DejaVu Sans"/>
              </a:rPr>
              <a:t>in </a:t>
            </a:r>
            <a:r>
              <a:rPr lang="en-US" altLang="en-US" sz="2400" kern="0" noProof="1" smtClean="0">
                <a:latin typeface="DejaVu Sans"/>
                <a:ea typeface="Arial" panose="020B0604020202020204" pitchFamily="34" charset="0"/>
                <a:cs typeface="DejaVu Sans"/>
              </a:rPr>
              <a:t>specific sequence</a:t>
            </a:r>
            <a:r>
              <a:rPr lang="en-US" altLang="en-US" sz="2400" kern="0" noProof="1">
                <a:latin typeface="DejaVu Sans"/>
                <a:ea typeface="Arial" panose="020B0604020202020204" pitchFamily="34" charset="0"/>
                <a:cs typeface="DejaVu Sans"/>
              </a:rPr>
              <a:t>. An </a:t>
            </a:r>
            <a:r>
              <a:rPr lang="en-US" altLang="en-US" sz="2400" b="1" kern="0" noProof="1">
                <a:latin typeface="DejaVu Sans"/>
                <a:ea typeface="Arial" panose="020B0604020202020204" pitchFamily="34" charset="0"/>
                <a:cs typeface="DejaVu Sans"/>
              </a:rPr>
              <a:t>element of the grid </a:t>
            </a:r>
            <a:r>
              <a:rPr lang="en-US" altLang="en-US" sz="2400" kern="0" noProof="1">
                <a:latin typeface="DejaVu Sans"/>
                <a:ea typeface="Arial" panose="020B0604020202020204" pitchFamily="34" charset="0"/>
                <a:cs typeface="DejaVu Sans"/>
              </a:rPr>
              <a:t>cell is called a </a:t>
            </a:r>
            <a:r>
              <a:rPr lang="en-US" altLang="en-US" sz="2400" b="1" kern="0" noProof="1">
                <a:latin typeface="DejaVu Sans"/>
                <a:ea typeface="Arial" panose="020B0604020202020204" pitchFamily="34" charset="0"/>
                <a:cs typeface="DejaVu Sans"/>
              </a:rPr>
              <a:t>pixel</a:t>
            </a:r>
            <a:r>
              <a:rPr lang="en-US" altLang="en-US" sz="2400" kern="0" noProof="1">
                <a:latin typeface="DejaVu Sans"/>
                <a:ea typeface="Arial" panose="020B0604020202020204" pitchFamily="34" charset="0"/>
                <a:cs typeface="DejaVu Sans"/>
              </a:rPr>
              <a:t> </a:t>
            </a:r>
            <a:r>
              <a:rPr lang="en-US" altLang="en-US" sz="2400" kern="0" noProof="1" smtClean="0">
                <a:latin typeface="DejaVu Sans"/>
                <a:ea typeface="Arial" panose="020B0604020202020204" pitchFamily="34" charset="0"/>
                <a:cs typeface="DejaVu Sans"/>
              </a:rPr>
              <a:t>(</a:t>
            </a:r>
            <a:r>
              <a:rPr lang="en-US" altLang="en-US" sz="2400" kern="0" noProof="1">
                <a:latin typeface="DejaVu Sans"/>
                <a:ea typeface="Arial" panose="020B0604020202020204" pitchFamily="34" charset="0"/>
                <a:cs typeface="DejaVu Sans"/>
              </a:rPr>
              <a:t>picture cell). The conventional sequence is row by row </a:t>
            </a:r>
            <a:r>
              <a:rPr lang="en-US" altLang="en-US" sz="2400" kern="0" noProof="1" smtClean="0">
                <a:latin typeface="DejaVu Sans"/>
                <a:ea typeface="Arial" panose="020B0604020202020204" pitchFamily="34" charset="0"/>
                <a:cs typeface="DejaVu Sans"/>
              </a:rPr>
              <a:t>from </a:t>
            </a:r>
            <a:r>
              <a:rPr lang="en-US" altLang="en-US" sz="2400" kern="0" noProof="1">
                <a:latin typeface="DejaVu Sans"/>
                <a:ea typeface="Arial" panose="020B0604020202020204" pitchFamily="34" charset="0"/>
                <a:cs typeface="DejaVu Sans"/>
              </a:rPr>
              <a:t>the left to the right and then line by line from the top </a:t>
            </a:r>
            <a:r>
              <a:rPr lang="en-US" altLang="en-US" sz="2400" kern="0" noProof="1" smtClean="0">
                <a:latin typeface="DejaVu Sans"/>
                <a:ea typeface="Arial" panose="020B0604020202020204" pitchFamily="34" charset="0"/>
                <a:cs typeface="DejaVu Sans"/>
              </a:rPr>
              <a:t>to </a:t>
            </a:r>
            <a:r>
              <a:rPr lang="en-US" altLang="en-US" sz="2400" kern="0" noProof="1">
                <a:latin typeface="DejaVu Sans"/>
                <a:ea typeface="Arial" panose="020B0604020202020204" pitchFamily="34" charset="0"/>
                <a:cs typeface="DejaVu Sans"/>
              </a:rPr>
              <a:t>bottom. Every location is given in two dimensional </a:t>
            </a:r>
            <a:r>
              <a:rPr lang="en-US" altLang="en-US" sz="2400" kern="0" noProof="1" smtClean="0">
                <a:latin typeface="DejaVu Sans"/>
                <a:ea typeface="Arial" panose="020B0604020202020204" pitchFamily="34" charset="0"/>
                <a:cs typeface="DejaVu Sans"/>
              </a:rPr>
              <a:t>image </a:t>
            </a:r>
            <a:r>
              <a:rPr lang="en-US" altLang="en-US" sz="2400" kern="0" noProof="1">
                <a:latin typeface="DejaVu Sans"/>
                <a:ea typeface="Arial" panose="020B0604020202020204" pitchFamily="34" charset="0"/>
                <a:cs typeface="DejaVu Sans"/>
              </a:rPr>
              <a:t>coordinates ; pixel number and line number, which </a:t>
            </a:r>
            <a:r>
              <a:rPr lang="en-US" altLang="en-US" sz="2400" kern="0" noProof="1" smtClean="0">
                <a:latin typeface="DejaVu Sans"/>
                <a:ea typeface="Arial" panose="020B0604020202020204" pitchFamily="34" charset="0"/>
                <a:cs typeface="DejaVu Sans"/>
              </a:rPr>
              <a:t>contains </a:t>
            </a:r>
            <a:r>
              <a:rPr lang="en-US" altLang="en-US" sz="2400" kern="0" noProof="1">
                <a:latin typeface="DejaVu Sans"/>
                <a:ea typeface="Arial" panose="020B0604020202020204" pitchFamily="34" charset="0"/>
                <a:cs typeface="DejaVu Sans"/>
              </a:rPr>
              <a:t>a single value of attributes.</a:t>
            </a:r>
            <a:endParaRPr kumimoji="0" lang="en-US" altLang="en-US" sz="2400" b="0" i="0" u="none" strike="noStrike" kern="0" cap="none" spc="0" normalizeH="0" baseline="0" noProof="1">
              <a:solidFill>
                <a:schemeClr val="tx1"/>
              </a:solidFill>
              <a:latin typeface="DejaVu Sans"/>
              <a:ea typeface="Arial" panose="020B0604020202020204" pitchFamily="34" charset="0"/>
              <a:cs typeface="DejaVu Sans"/>
            </a:endParaRPr>
          </a:p>
        </p:txBody>
      </p:sp>
    </p:spTree>
    <p:extLst>
      <p:ext uri="{BB962C8B-B14F-4D97-AF65-F5344CB8AC3E}">
        <p14:creationId xmlns:p14="http://schemas.microsoft.com/office/powerpoint/2010/main" val="63542090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b="1" dirty="0">
                <a:ln/>
                <a:solidFill>
                  <a:schemeClr val="accent1">
                    <a:lumMod val="50000"/>
                  </a:schemeClr>
                </a:solidFill>
                <a:effectLst>
                  <a:outerShdw blurRad="38100" dist="19050" dir="2700000" algn="tl" rotWithShape="0">
                    <a:schemeClr val="dk1">
                      <a:alpha val="40000"/>
                    </a:schemeClr>
                  </a:outerShdw>
                </a:effectLst>
                <a:sym typeface="+mn-ea"/>
              </a:rPr>
              <a:t>Concept </a:t>
            </a:r>
            <a:r>
              <a:rPr lang="en-US" b="1" dirty="0" smtClean="0">
                <a:ln/>
                <a:solidFill>
                  <a:schemeClr val="accent1">
                    <a:lumMod val="50000"/>
                  </a:schemeClr>
                </a:solidFill>
                <a:effectLst>
                  <a:outerShdw blurRad="38100" dist="19050" dir="2700000" algn="tl" rotWithShape="0">
                    <a:schemeClr val="dk1">
                      <a:alpha val="40000"/>
                    </a:schemeClr>
                  </a:outerShdw>
                </a:effectLst>
                <a:sym typeface="+mn-ea"/>
              </a:rPr>
              <a:t>of Vector </a:t>
            </a:r>
            <a:r>
              <a:rPr lang="en-US" b="1" dirty="0">
                <a:ln/>
                <a:solidFill>
                  <a:schemeClr val="accent1">
                    <a:lumMod val="50000"/>
                  </a:schemeClr>
                </a:solidFill>
                <a:effectLst>
                  <a:outerShdw blurRad="38100" dist="19050" dir="2700000" algn="tl" rotWithShape="0">
                    <a:schemeClr val="dk1">
                      <a:alpha val="40000"/>
                    </a:schemeClr>
                  </a:outerShdw>
                </a:effectLst>
                <a:sym typeface="+mn-ea"/>
              </a:rPr>
              <a:t>and Raster</a:t>
            </a:r>
            <a:endParaRPr lang="en-IN" dirty="0"/>
          </a:p>
        </p:txBody>
      </p:sp>
      <p:pic>
        <p:nvPicPr>
          <p:cNvPr id="2" name="Picture 1"/>
          <p:cNvPicPr>
            <a:picLocks noChangeAspect="1"/>
          </p:cNvPicPr>
          <p:nvPr/>
        </p:nvPicPr>
        <p:blipFill>
          <a:blip r:embed="rId2"/>
          <a:stretch>
            <a:fillRect/>
          </a:stretch>
        </p:blipFill>
        <p:spPr>
          <a:xfrm>
            <a:off x="4053385" y="1378582"/>
            <a:ext cx="3743982" cy="5003095"/>
          </a:xfrm>
          <a:prstGeom prst="rect">
            <a:avLst/>
          </a:prstGeom>
        </p:spPr>
      </p:pic>
    </p:spTree>
    <p:extLst>
      <p:ext uri="{BB962C8B-B14F-4D97-AF65-F5344CB8AC3E}">
        <p14:creationId xmlns:p14="http://schemas.microsoft.com/office/powerpoint/2010/main" val="356338859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IN" b="1" dirty="0">
                <a:ln/>
                <a:solidFill>
                  <a:schemeClr val="accent1">
                    <a:lumMod val="50000"/>
                  </a:schemeClr>
                </a:solidFill>
                <a:effectLst>
                  <a:outerShdw blurRad="38100" dist="19050" dir="2700000" algn="tl" rotWithShape="0">
                    <a:schemeClr val="dk1">
                      <a:alpha val="40000"/>
                    </a:schemeClr>
                  </a:outerShdw>
                </a:effectLst>
                <a:sym typeface="+mn-ea"/>
              </a:rPr>
              <a:t>Data models in GIS</a:t>
            </a:r>
            <a:endParaRPr lang="en-IN" dirty="0"/>
          </a:p>
        </p:txBody>
      </p:sp>
      <p:sp>
        <p:nvSpPr>
          <p:cNvPr id="10" name="object 9"/>
          <p:cNvSpPr txBox="1"/>
          <p:nvPr>
            <p:custDataLst>
              <p:tags r:id="rId1"/>
            </p:custDataLst>
          </p:nvPr>
        </p:nvSpPr>
        <p:spPr>
          <a:xfrm>
            <a:off x="974882" y="1585861"/>
            <a:ext cx="10885021" cy="4302125"/>
          </a:xfrm>
          <a:prstGeom prst="rect">
            <a:avLst/>
          </a:prstGeom>
        </p:spPr>
        <p:txBody>
          <a:bodyPr vert="horz" wrap="square" lIns="0" tIns="12700" rIns="0" bIns="0" rtlCol="0">
            <a:noAutofit/>
          </a:bodyPr>
          <a:lstStyle/>
          <a:p>
            <a:pPr marL="12700" algn="just">
              <a:spcBef>
                <a:spcPts val="100"/>
              </a:spcBef>
            </a:pPr>
            <a:r>
              <a:rPr lang="en-US" altLang="en-US" sz="2400" kern="0" noProof="1">
                <a:latin typeface="DejaVu Sans"/>
                <a:ea typeface="Arial" panose="020B0604020202020204" pitchFamily="34" charset="0"/>
                <a:cs typeface="DejaVu Sans"/>
              </a:rPr>
              <a:t>RASTER DATA MODEL</a:t>
            </a:r>
          </a:p>
          <a:p>
            <a:pPr marL="12700" algn="just">
              <a:spcBef>
                <a:spcPts val="100"/>
              </a:spcBef>
            </a:pPr>
            <a:endParaRPr lang="en-US" altLang="en-US" sz="2400" kern="0" noProof="1" smtClean="0">
              <a:latin typeface="DejaVu Sans"/>
              <a:ea typeface="Arial" panose="020B0604020202020204" pitchFamily="34" charset="0"/>
              <a:cs typeface="DejaVu Sans"/>
            </a:endParaRPr>
          </a:p>
          <a:p>
            <a:pPr marL="12700" algn="just">
              <a:spcBef>
                <a:spcPts val="100"/>
              </a:spcBef>
            </a:pPr>
            <a:r>
              <a:rPr lang="en-US" altLang="en-US" sz="2400" kern="0" noProof="1" smtClean="0">
                <a:latin typeface="DejaVu Sans"/>
                <a:ea typeface="Arial" panose="020B0604020202020204" pitchFamily="34" charset="0"/>
                <a:cs typeface="DejaVu Sans"/>
              </a:rPr>
              <a:t>VECTOR </a:t>
            </a:r>
            <a:r>
              <a:rPr lang="en-US" altLang="en-US" sz="2400" kern="0" noProof="1">
                <a:latin typeface="DejaVu Sans"/>
                <a:ea typeface="Arial" panose="020B0604020202020204" pitchFamily="34" charset="0"/>
                <a:cs typeface="DejaVu Sans"/>
              </a:rPr>
              <a:t>DATA </a:t>
            </a:r>
            <a:r>
              <a:rPr lang="en-US" altLang="en-US" sz="2400" kern="0" noProof="1" smtClean="0">
                <a:latin typeface="DejaVu Sans"/>
                <a:ea typeface="Arial" panose="020B0604020202020204" pitchFamily="34" charset="0"/>
                <a:cs typeface="DejaVu Sans"/>
              </a:rPr>
              <a:t>MODEL</a:t>
            </a:r>
          </a:p>
          <a:p>
            <a:pPr marL="12700" algn="just">
              <a:spcBef>
                <a:spcPts val="100"/>
              </a:spcBef>
            </a:pPr>
            <a:endParaRPr lang="en-US" altLang="en-US" sz="2400" kern="0" noProof="1">
              <a:latin typeface="DejaVu Sans"/>
              <a:ea typeface="Arial" panose="020B0604020202020204" pitchFamily="34" charset="0"/>
              <a:cs typeface="DejaVu Sans"/>
            </a:endParaRPr>
          </a:p>
          <a:p>
            <a:pPr marL="12700" algn="just">
              <a:spcBef>
                <a:spcPts val="100"/>
              </a:spcBef>
            </a:pPr>
            <a:r>
              <a:rPr lang="en-US" altLang="en-US" sz="2400" kern="0" noProof="1" smtClean="0">
                <a:latin typeface="DejaVu Sans"/>
                <a:ea typeface="Arial" panose="020B0604020202020204" pitchFamily="34" charset="0"/>
                <a:cs typeface="DejaVu Sans"/>
              </a:rPr>
              <a:t>TRIANGULATED </a:t>
            </a:r>
            <a:r>
              <a:rPr lang="en-US" altLang="en-US" sz="2400" kern="0" noProof="1">
                <a:latin typeface="DejaVu Sans"/>
                <a:ea typeface="Arial" panose="020B0604020202020204" pitchFamily="34" charset="0"/>
                <a:cs typeface="DejaVu Sans"/>
              </a:rPr>
              <a:t>IRREGULAR NETWORK </a:t>
            </a:r>
            <a:r>
              <a:rPr lang="en-US" altLang="en-US" sz="2400" kern="0" noProof="1" smtClean="0">
                <a:latin typeface="DejaVu Sans"/>
                <a:ea typeface="Arial" panose="020B0604020202020204" pitchFamily="34" charset="0"/>
                <a:cs typeface="DejaVu Sans"/>
              </a:rPr>
              <a:t>MODEL(TIN</a:t>
            </a:r>
            <a:r>
              <a:rPr lang="en-US" altLang="en-US" sz="2400" kern="0" noProof="1">
                <a:latin typeface="DejaVu Sans"/>
                <a:ea typeface="Arial" panose="020B0604020202020204" pitchFamily="34" charset="0"/>
                <a:cs typeface="DejaVu Sans"/>
              </a:rPr>
              <a:t>)</a:t>
            </a:r>
          </a:p>
          <a:p>
            <a:pPr marL="12700" algn="just">
              <a:spcBef>
                <a:spcPts val="100"/>
              </a:spcBef>
            </a:pPr>
            <a:endParaRPr lang="en-US" altLang="en-US" sz="2400" kern="0" noProof="1" smtClean="0">
              <a:latin typeface="DejaVu Sans"/>
              <a:ea typeface="Arial" panose="020B0604020202020204" pitchFamily="34" charset="0"/>
              <a:cs typeface="DejaVu Sans"/>
            </a:endParaRPr>
          </a:p>
          <a:p>
            <a:pPr marL="12700" algn="just">
              <a:spcBef>
                <a:spcPts val="100"/>
              </a:spcBef>
            </a:pPr>
            <a:r>
              <a:rPr lang="en-US" altLang="en-US" sz="2400" kern="0" noProof="1" smtClean="0">
                <a:latin typeface="DejaVu Sans"/>
                <a:ea typeface="Arial" panose="020B0604020202020204" pitchFamily="34" charset="0"/>
                <a:cs typeface="DejaVu Sans"/>
              </a:rPr>
              <a:t>DIGITAL </a:t>
            </a:r>
            <a:r>
              <a:rPr lang="en-US" altLang="en-US" sz="2400" kern="0" noProof="1">
                <a:latin typeface="DejaVu Sans"/>
                <a:ea typeface="Arial" panose="020B0604020202020204" pitchFamily="34" charset="0"/>
                <a:cs typeface="DejaVu Sans"/>
              </a:rPr>
              <a:t>ELEVATION MODEL (DEM)</a:t>
            </a:r>
          </a:p>
          <a:p>
            <a:pPr marL="12700" algn="just">
              <a:spcBef>
                <a:spcPts val="100"/>
              </a:spcBef>
            </a:pPr>
            <a:endParaRPr lang="en-US" altLang="en-US" sz="2400" kern="0" noProof="1" smtClean="0">
              <a:latin typeface="DejaVu Sans"/>
              <a:ea typeface="Arial" panose="020B0604020202020204" pitchFamily="34" charset="0"/>
              <a:cs typeface="DejaVu Sans"/>
            </a:endParaRPr>
          </a:p>
          <a:p>
            <a:pPr marL="12700" algn="just">
              <a:spcBef>
                <a:spcPts val="100"/>
              </a:spcBef>
            </a:pPr>
            <a:r>
              <a:rPr lang="en-US" altLang="en-US" sz="2400" kern="0" noProof="1" smtClean="0">
                <a:latin typeface="DejaVu Sans"/>
                <a:ea typeface="Arial" panose="020B0604020202020204" pitchFamily="34" charset="0"/>
                <a:cs typeface="DejaVu Sans"/>
              </a:rPr>
              <a:t>NETWORK </a:t>
            </a:r>
            <a:r>
              <a:rPr lang="en-US" altLang="en-US" sz="2400" kern="0" noProof="1">
                <a:latin typeface="DejaVu Sans"/>
                <a:ea typeface="Arial" panose="020B0604020202020204" pitchFamily="34" charset="0"/>
                <a:cs typeface="DejaVu Sans"/>
              </a:rPr>
              <a:t>MODELS</a:t>
            </a:r>
            <a:endParaRPr kumimoji="0" lang="en-US" altLang="en-US" sz="2400" b="0" i="0" u="none" strike="noStrike" kern="0" cap="none" spc="0" normalizeH="0" baseline="0" noProof="1">
              <a:solidFill>
                <a:schemeClr val="tx1"/>
              </a:solidFill>
              <a:latin typeface="DejaVu Sans"/>
              <a:ea typeface="Arial" panose="020B0604020202020204" pitchFamily="34" charset="0"/>
              <a:cs typeface="DejaVu Sans"/>
            </a:endParaRPr>
          </a:p>
        </p:txBody>
      </p:sp>
    </p:spTree>
    <p:extLst>
      <p:ext uri="{BB962C8B-B14F-4D97-AF65-F5344CB8AC3E}">
        <p14:creationId xmlns:p14="http://schemas.microsoft.com/office/powerpoint/2010/main" val="290053626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IN" b="1" dirty="0">
                <a:ln/>
                <a:solidFill>
                  <a:schemeClr val="accent1">
                    <a:lumMod val="50000"/>
                  </a:schemeClr>
                </a:solidFill>
                <a:effectLst>
                  <a:outerShdw blurRad="38100" dist="19050" dir="2700000" algn="tl" rotWithShape="0">
                    <a:schemeClr val="dk1">
                      <a:alpha val="40000"/>
                    </a:schemeClr>
                  </a:outerShdw>
                </a:effectLst>
                <a:sym typeface="+mn-ea"/>
              </a:rPr>
              <a:t>Introduction</a:t>
            </a:r>
            <a:endParaRPr lang="en-IN" dirty="0"/>
          </a:p>
        </p:txBody>
      </p:sp>
      <p:sp>
        <p:nvSpPr>
          <p:cNvPr id="10" name="object 9"/>
          <p:cNvSpPr txBox="1"/>
          <p:nvPr>
            <p:custDataLst>
              <p:tags r:id="rId1"/>
            </p:custDataLst>
          </p:nvPr>
        </p:nvSpPr>
        <p:spPr>
          <a:xfrm>
            <a:off x="974883" y="1585861"/>
            <a:ext cx="6367614" cy="4302125"/>
          </a:xfrm>
          <a:prstGeom prst="rect">
            <a:avLst/>
          </a:prstGeom>
        </p:spPr>
        <p:txBody>
          <a:bodyPr vert="horz" wrap="square" lIns="0" tIns="12700" rIns="0" bIns="0" rtlCol="0">
            <a:noAutofit/>
          </a:bodyPr>
          <a:lstStyle/>
          <a:p>
            <a:pPr marL="12700" algn="just">
              <a:spcBef>
                <a:spcPts val="100"/>
              </a:spcBef>
            </a:pPr>
            <a:r>
              <a:rPr lang="en-US" altLang="en-US" sz="2400" kern="0" noProof="1">
                <a:latin typeface="DejaVu Sans"/>
                <a:ea typeface="Arial" panose="020B0604020202020204" pitchFamily="34" charset="0"/>
                <a:cs typeface="DejaVu Sans"/>
              </a:rPr>
              <a:t>Geographic Information System is </a:t>
            </a:r>
            <a:r>
              <a:rPr lang="en-US" altLang="en-US" sz="2400" kern="0" noProof="1" smtClean="0">
                <a:latin typeface="DejaVu Sans"/>
                <a:ea typeface="Arial" panose="020B0604020202020204" pitchFamily="34" charset="0"/>
                <a:cs typeface="DejaVu Sans"/>
              </a:rPr>
              <a:t>an </a:t>
            </a:r>
            <a:r>
              <a:rPr lang="en-US" altLang="en-US" sz="2400" b="1" kern="0" noProof="1" smtClean="0">
                <a:latin typeface="DejaVu Sans"/>
                <a:ea typeface="Arial" panose="020B0604020202020204" pitchFamily="34" charset="0"/>
                <a:cs typeface="DejaVu Sans"/>
              </a:rPr>
              <a:t>integrated </a:t>
            </a:r>
            <a:r>
              <a:rPr lang="en-US" altLang="en-US" sz="2400" b="1" kern="0" noProof="1">
                <a:latin typeface="DejaVu Sans"/>
                <a:ea typeface="Arial" panose="020B0604020202020204" pitchFamily="34" charset="0"/>
                <a:cs typeface="DejaVu Sans"/>
              </a:rPr>
              <a:t>system of </a:t>
            </a:r>
            <a:r>
              <a:rPr lang="en-US" altLang="en-US" sz="2400" b="1" kern="0" noProof="1" smtClean="0">
                <a:latin typeface="DejaVu Sans"/>
                <a:ea typeface="Arial" panose="020B0604020202020204" pitchFamily="34" charset="0"/>
                <a:cs typeface="DejaVu Sans"/>
              </a:rPr>
              <a:t>computer Hardware </a:t>
            </a:r>
            <a:r>
              <a:rPr lang="en-US" altLang="en-US" sz="2400" kern="0" noProof="1">
                <a:latin typeface="DejaVu Sans"/>
                <a:ea typeface="Arial" panose="020B0604020202020204" pitchFamily="34" charset="0"/>
                <a:cs typeface="DejaVu Sans"/>
              </a:rPr>
              <a:t>and </a:t>
            </a:r>
            <a:r>
              <a:rPr lang="en-US" altLang="en-US" sz="2400" b="1" kern="0" noProof="1">
                <a:latin typeface="DejaVu Sans"/>
                <a:ea typeface="Arial" panose="020B0604020202020204" pitchFamily="34" charset="0"/>
                <a:cs typeface="DejaVu Sans"/>
              </a:rPr>
              <a:t>Software</a:t>
            </a:r>
            <a:r>
              <a:rPr lang="en-US" altLang="en-US" sz="2400" kern="0" noProof="1">
                <a:latin typeface="DejaVu Sans"/>
                <a:ea typeface="Arial" panose="020B0604020202020204" pitchFamily="34" charset="0"/>
                <a:cs typeface="DejaVu Sans"/>
              </a:rPr>
              <a:t>, </a:t>
            </a:r>
            <a:r>
              <a:rPr lang="en-US" altLang="en-US" sz="2400" kern="0" noProof="1" smtClean="0">
                <a:latin typeface="DejaVu Sans"/>
                <a:ea typeface="Arial" panose="020B0604020202020204" pitchFamily="34" charset="0"/>
                <a:cs typeface="DejaVu Sans"/>
              </a:rPr>
              <a:t>coupled with </a:t>
            </a:r>
            <a:r>
              <a:rPr lang="en-US" altLang="en-US" sz="2400" b="1" kern="0" noProof="1">
                <a:latin typeface="DejaVu Sans"/>
                <a:ea typeface="Arial" panose="020B0604020202020204" pitchFamily="34" charset="0"/>
                <a:cs typeface="DejaVu Sans"/>
              </a:rPr>
              <a:t>procédures</a:t>
            </a:r>
            <a:r>
              <a:rPr lang="en-US" altLang="en-US" sz="2400" kern="0" noProof="1">
                <a:latin typeface="DejaVu Sans"/>
                <a:ea typeface="Arial" panose="020B0604020202020204" pitchFamily="34" charset="0"/>
                <a:cs typeface="DejaVu Sans"/>
              </a:rPr>
              <a:t> and </a:t>
            </a:r>
            <a:r>
              <a:rPr lang="en-US" altLang="en-US" sz="2400" b="1" kern="0" noProof="1">
                <a:latin typeface="DejaVu Sans"/>
                <a:ea typeface="Arial" panose="020B0604020202020204" pitchFamily="34" charset="0"/>
                <a:cs typeface="DejaVu Sans"/>
              </a:rPr>
              <a:t>human </a:t>
            </a:r>
            <a:r>
              <a:rPr lang="en-US" altLang="en-US" sz="2400" b="1" kern="0" noProof="1" smtClean="0">
                <a:latin typeface="DejaVu Sans"/>
                <a:ea typeface="Arial" panose="020B0604020202020204" pitchFamily="34" charset="0"/>
                <a:cs typeface="DejaVu Sans"/>
              </a:rPr>
              <a:t>analyst </a:t>
            </a:r>
            <a:r>
              <a:rPr lang="en-US" altLang="en-US" sz="2400" kern="0" noProof="1" smtClean="0">
                <a:latin typeface="DejaVu Sans"/>
                <a:ea typeface="Arial" panose="020B0604020202020204" pitchFamily="34" charset="0"/>
                <a:cs typeface="DejaVu Sans"/>
              </a:rPr>
              <a:t>which </a:t>
            </a:r>
            <a:r>
              <a:rPr lang="en-US" altLang="en-US" sz="2400" kern="0" noProof="1">
                <a:latin typeface="DejaVu Sans"/>
                <a:ea typeface="Arial" panose="020B0604020202020204" pitchFamily="34" charset="0"/>
                <a:cs typeface="DejaVu Sans"/>
              </a:rPr>
              <a:t>together support the </a:t>
            </a:r>
            <a:r>
              <a:rPr lang="en-US" altLang="en-US" sz="2400" b="1" kern="0" noProof="1">
                <a:latin typeface="DejaVu Sans"/>
                <a:ea typeface="Arial" panose="020B0604020202020204" pitchFamily="34" charset="0"/>
                <a:cs typeface="DejaVu Sans"/>
              </a:rPr>
              <a:t>capture</a:t>
            </a:r>
            <a:r>
              <a:rPr lang="en-US" altLang="en-US" sz="2400" kern="0" noProof="1">
                <a:latin typeface="DejaVu Sans"/>
                <a:ea typeface="Arial" panose="020B0604020202020204" pitchFamily="34" charset="0"/>
                <a:cs typeface="DejaVu Sans"/>
              </a:rPr>
              <a:t>, </a:t>
            </a:r>
            <a:r>
              <a:rPr lang="en-US" altLang="en-US" sz="2400" b="1" kern="0" noProof="1" smtClean="0">
                <a:latin typeface="DejaVu Sans"/>
                <a:ea typeface="Arial" panose="020B0604020202020204" pitchFamily="34" charset="0"/>
                <a:cs typeface="DejaVu Sans"/>
              </a:rPr>
              <a:t>management</a:t>
            </a:r>
            <a:r>
              <a:rPr lang="en-US" altLang="en-US" sz="2400" kern="0" noProof="1">
                <a:latin typeface="DejaVu Sans"/>
                <a:ea typeface="Arial" panose="020B0604020202020204" pitchFamily="34" charset="0"/>
                <a:cs typeface="DejaVu Sans"/>
              </a:rPr>
              <a:t>, </a:t>
            </a:r>
            <a:r>
              <a:rPr lang="en-US" altLang="en-US" sz="2400" b="1" kern="0" noProof="1">
                <a:latin typeface="DejaVu Sans"/>
                <a:ea typeface="Arial" panose="020B0604020202020204" pitchFamily="34" charset="0"/>
                <a:cs typeface="DejaVu Sans"/>
              </a:rPr>
              <a:t>manipulation</a:t>
            </a:r>
            <a:r>
              <a:rPr lang="en-US" altLang="en-US" sz="2400" kern="0" noProof="1">
                <a:latin typeface="DejaVu Sans"/>
                <a:ea typeface="Arial" panose="020B0604020202020204" pitchFamily="34" charset="0"/>
                <a:cs typeface="DejaVu Sans"/>
              </a:rPr>
              <a:t>, </a:t>
            </a:r>
            <a:r>
              <a:rPr lang="en-US" altLang="en-US" sz="2400" b="1" kern="0" noProof="1" smtClean="0">
                <a:latin typeface="DejaVu Sans"/>
                <a:ea typeface="Arial" panose="020B0604020202020204" pitchFamily="34" charset="0"/>
                <a:cs typeface="DejaVu Sans"/>
              </a:rPr>
              <a:t>analysis</a:t>
            </a:r>
            <a:r>
              <a:rPr lang="en-US" altLang="en-US" sz="2400" kern="0" noProof="1" smtClean="0">
                <a:latin typeface="DejaVu Sans"/>
                <a:ea typeface="Arial" panose="020B0604020202020204" pitchFamily="34" charset="0"/>
                <a:cs typeface="DejaVu Sans"/>
              </a:rPr>
              <a:t>, </a:t>
            </a:r>
            <a:r>
              <a:rPr lang="en-US" altLang="en-US" sz="2400" b="1" kern="0" noProof="1" smtClean="0">
                <a:latin typeface="DejaVu Sans"/>
                <a:ea typeface="Arial" panose="020B0604020202020204" pitchFamily="34" charset="0"/>
                <a:cs typeface="DejaVu Sans"/>
              </a:rPr>
              <a:t>modelling</a:t>
            </a:r>
            <a:r>
              <a:rPr lang="en-US" altLang="en-US" sz="2400" kern="0" noProof="1" smtClean="0">
                <a:latin typeface="DejaVu Sans"/>
                <a:ea typeface="Arial" panose="020B0604020202020204" pitchFamily="34" charset="0"/>
                <a:cs typeface="DejaVu Sans"/>
              </a:rPr>
              <a:t> </a:t>
            </a:r>
            <a:r>
              <a:rPr lang="en-US" altLang="en-US" sz="2400" kern="0" noProof="1">
                <a:latin typeface="DejaVu Sans"/>
                <a:ea typeface="Arial" panose="020B0604020202020204" pitchFamily="34" charset="0"/>
                <a:cs typeface="DejaVu Sans"/>
              </a:rPr>
              <a:t>and </a:t>
            </a:r>
            <a:r>
              <a:rPr lang="en-US" altLang="en-US" sz="2400" b="1" kern="0" noProof="1">
                <a:latin typeface="DejaVu Sans"/>
                <a:ea typeface="Arial" panose="020B0604020202020204" pitchFamily="34" charset="0"/>
                <a:cs typeface="DejaVu Sans"/>
              </a:rPr>
              <a:t>display</a:t>
            </a:r>
            <a:r>
              <a:rPr lang="en-US" altLang="en-US" sz="2400" kern="0" noProof="1">
                <a:latin typeface="DejaVu Sans"/>
                <a:ea typeface="Arial" panose="020B0604020202020204" pitchFamily="34" charset="0"/>
                <a:cs typeface="DejaVu Sans"/>
              </a:rPr>
              <a:t> of spatially referenced data</a:t>
            </a:r>
            <a:r>
              <a:rPr lang="en-US" altLang="en-US" sz="2400" kern="0" noProof="1" smtClean="0">
                <a:latin typeface="DejaVu Sans"/>
                <a:ea typeface="Arial" panose="020B0604020202020204" pitchFamily="34" charset="0"/>
                <a:cs typeface="DejaVu Sans"/>
              </a:rPr>
              <a:t>.</a:t>
            </a:r>
          </a:p>
          <a:p>
            <a:pPr marL="12700" algn="just">
              <a:spcBef>
                <a:spcPts val="100"/>
              </a:spcBef>
            </a:pPr>
            <a:endParaRPr lang="en-US" altLang="en-US" sz="2400" kern="0" noProof="1">
              <a:latin typeface="DejaVu Sans"/>
              <a:ea typeface="Arial" panose="020B0604020202020204" pitchFamily="34" charset="0"/>
              <a:cs typeface="DejaVu Sans"/>
            </a:endParaRPr>
          </a:p>
          <a:p>
            <a:pPr marL="12700" algn="just">
              <a:spcBef>
                <a:spcPts val="100"/>
              </a:spcBef>
            </a:pPr>
            <a:r>
              <a:rPr lang="en-US" altLang="en-US" sz="2400" kern="0" noProof="1" smtClean="0">
                <a:latin typeface="DejaVu Sans"/>
                <a:ea typeface="Arial" panose="020B0604020202020204" pitchFamily="34" charset="0"/>
                <a:cs typeface="DejaVu Sans"/>
              </a:rPr>
              <a:t>GIS </a:t>
            </a:r>
            <a:r>
              <a:rPr lang="en-US" altLang="en-US" sz="2400" kern="0" noProof="1">
                <a:latin typeface="DejaVu Sans"/>
                <a:ea typeface="Arial" panose="020B0604020202020204" pitchFamily="34" charset="0"/>
                <a:cs typeface="DejaVu Sans"/>
              </a:rPr>
              <a:t>can </a:t>
            </a:r>
            <a:r>
              <a:rPr lang="en-US" altLang="en-US" sz="2400" b="1" kern="0" noProof="1">
                <a:latin typeface="DejaVu Sans"/>
                <a:ea typeface="Arial" panose="020B0604020202020204" pitchFamily="34" charset="0"/>
                <a:cs typeface="DejaVu Sans"/>
              </a:rPr>
              <a:t>store</a:t>
            </a:r>
            <a:r>
              <a:rPr lang="en-US" altLang="en-US" sz="2400" kern="0" noProof="1">
                <a:latin typeface="DejaVu Sans"/>
                <a:ea typeface="Arial" panose="020B0604020202020204" pitchFamily="34" charset="0"/>
                <a:cs typeface="DejaVu Sans"/>
              </a:rPr>
              <a:t> many </a:t>
            </a:r>
            <a:r>
              <a:rPr lang="en-US" altLang="en-US" sz="2400" b="1" kern="0" noProof="1">
                <a:latin typeface="DejaVu Sans"/>
                <a:ea typeface="Arial" panose="020B0604020202020204" pitchFamily="34" charset="0"/>
                <a:cs typeface="DejaVu Sans"/>
              </a:rPr>
              <a:t>different types of data </a:t>
            </a:r>
            <a:r>
              <a:rPr lang="en-US" altLang="en-US" sz="2400" kern="0" noProof="1">
                <a:latin typeface="DejaVu Sans"/>
                <a:ea typeface="Arial" panose="020B0604020202020204" pitchFamily="34" charset="0"/>
                <a:cs typeface="DejaVu Sans"/>
              </a:rPr>
              <a:t>on one map. </a:t>
            </a:r>
            <a:endParaRPr lang="en-US" altLang="en-US" sz="2400" kern="0" noProof="1" smtClean="0">
              <a:latin typeface="DejaVu Sans"/>
              <a:ea typeface="Arial" panose="020B0604020202020204" pitchFamily="34" charset="0"/>
              <a:cs typeface="DejaVu Sans"/>
            </a:endParaRPr>
          </a:p>
          <a:p>
            <a:pPr marL="12700" algn="just">
              <a:spcBef>
                <a:spcPts val="100"/>
              </a:spcBef>
            </a:pPr>
            <a:endParaRPr lang="en-US" altLang="en-US" sz="2400" kern="0" noProof="1" smtClean="0">
              <a:latin typeface="DejaVu Sans"/>
              <a:ea typeface="Arial" panose="020B0604020202020204" pitchFamily="34" charset="0"/>
              <a:cs typeface="DejaVu Sans"/>
            </a:endParaRPr>
          </a:p>
          <a:p>
            <a:pPr marL="12700" algn="just">
              <a:spcBef>
                <a:spcPts val="100"/>
              </a:spcBef>
            </a:pPr>
            <a:r>
              <a:rPr lang="en-US" altLang="en-US" sz="2400" kern="0" noProof="1" smtClean="0">
                <a:latin typeface="DejaVu Sans"/>
                <a:ea typeface="Arial" panose="020B0604020202020204" pitchFamily="34" charset="0"/>
                <a:cs typeface="DejaVu Sans"/>
              </a:rPr>
              <a:t>This </a:t>
            </a:r>
            <a:r>
              <a:rPr lang="en-US" altLang="en-US" sz="2400" kern="0" noProof="1">
                <a:latin typeface="DejaVu Sans"/>
                <a:ea typeface="Arial" panose="020B0604020202020204" pitchFamily="34" charset="0"/>
                <a:cs typeface="DejaVu Sans"/>
              </a:rPr>
              <a:t>enables people to more easily see, analyze </a:t>
            </a:r>
            <a:r>
              <a:rPr lang="en-US" altLang="en-US" sz="2400" kern="0" noProof="1" smtClean="0">
                <a:latin typeface="DejaVu Sans"/>
                <a:ea typeface="Arial" panose="020B0604020202020204" pitchFamily="34" charset="0"/>
                <a:cs typeface="DejaVu Sans"/>
              </a:rPr>
              <a:t>and understand </a:t>
            </a:r>
            <a:r>
              <a:rPr lang="en-US" altLang="en-US" sz="2400" kern="0" noProof="1">
                <a:latin typeface="DejaVu Sans"/>
                <a:ea typeface="Arial" panose="020B0604020202020204" pitchFamily="34" charset="0"/>
                <a:cs typeface="DejaVu Sans"/>
              </a:rPr>
              <a:t>patterns and relationships</a:t>
            </a:r>
            <a:endParaRPr kumimoji="0" lang="en-US" altLang="en-US" sz="2400" b="0" i="0" u="none" strike="noStrike" kern="0" cap="none" spc="0" normalizeH="0" baseline="0" noProof="1">
              <a:solidFill>
                <a:schemeClr val="tx1"/>
              </a:solidFill>
              <a:latin typeface="DejaVu Sans"/>
              <a:ea typeface="Arial" panose="020B0604020202020204" pitchFamily="34" charset="0"/>
              <a:cs typeface="DejaVu Sans"/>
            </a:endParaRPr>
          </a:p>
        </p:txBody>
      </p:sp>
      <p:pic>
        <p:nvPicPr>
          <p:cNvPr id="2" name="Picture 1"/>
          <p:cNvPicPr>
            <a:picLocks noChangeAspect="1"/>
          </p:cNvPicPr>
          <p:nvPr/>
        </p:nvPicPr>
        <p:blipFill>
          <a:blip r:embed="rId3"/>
          <a:stretch>
            <a:fillRect/>
          </a:stretch>
        </p:blipFill>
        <p:spPr>
          <a:xfrm>
            <a:off x="7734752" y="1690688"/>
            <a:ext cx="3619048" cy="3123809"/>
          </a:xfrm>
          <a:prstGeom prst="rect">
            <a:avLst/>
          </a:prstGeom>
        </p:spPr>
      </p:pic>
    </p:spTree>
    <p:extLst>
      <p:ext uri="{BB962C8B-B14F-4D97-AF65-F5344CB8AC3E}">
        <p14:creationId xmlns:p14="http://schemas.microsoft.com/office/powerpoint/2010/main" val="235610470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b="1" dirty="0">
                <a:ln/>
                <a:solidFill>
                  <a:schemeClr val="accent1">
                    <a:lumMod val="50000"/>
                  </a:schemeClr>
                </a:solidFill>
                <a:effectLst>
                  <a:outerShdw blurRad="38100" dist="19050" dir="2700000" algn="tl" rotWithShape="0">
                    <a:schemeClr val="dk1">
                      <a:alpha val="40000"/>
                    </a:schemeClr>
                  </a:outerShdw>
                </a:effectLst>
                <a:sym typeface="+mn-ea"/>
              </a:rPr>
              <a:t>Data Model &amp; Structure </a:t>
            </a:r>
            <a:endParaRPr lang="en-IN" dirty="0"/>
          </a:p>
        </p:txBody>
      </p:sp>
      <p:sp>
        <p:nvSpPr>
          <p:cNvPr id="10" name="object 9"/>
          <p:cNvSpPr txBox="1"/>
          <p:nvPr>
            <p:custDataLst>
              <p:tags r:id="rId1"/>
            </p:custDataLst>
          </p:nvPr>
        </p:nvSpPr>
        <p:spPr>
          <a:xfrm>
            <a:off x="974881" y="1585861"/>
            <a:ext cx="4992781" cy="4302125"/>
          </a:xfrm>
          <a:prstGeom prst="rect">
            <a:avLst/>
          </a:prstGeom>
        </p:spPr>
        <p:txBody>
          <a:bodyPr vert="horz" wrap="square" lIns="0" tIns="12700" rIns="0" bIns="0" rtlCol="0">
            <a:noAutofit/>
          </a:bodyPr>
          <a:lstStyle/>
          <a:p>
            <a:pPr marL="12700" algn="just">
              <a:spcBef>
                <a:spcPts val="100"/>
              </a:spcBef>
            </a:pPr>
            <a:r>
              <a:rPr lang="en-US" altLang="en-US" sz="2400" kern="0" noProof="1">
                <a:latin typeface="DejaVu Sans"/>
                <a:ea typeface="Arial" panose="020B0604020202020204" pitchFamily="34" charset="0"/>
                <a:cs typeface="DejaVu Sans"/>
              </a:rPr>
              <a:t>The data model represents a </a:t>
            </a:r>
            <a:r>
              <a:rPr lang="en-US" altLang="en-US" sz="2400" b="1" kern="0" noProof="1">
                <a:latin typeface="DejaVu Sans"/>
                <a:ea typeface="Arial" panose="020B0604020202020204" pitchFamily="34" charset="0"/>
                <a:cs typeface="DejaVu Sans"/>
              </a:rPr>
              <a:t>set of guidelines</a:t>
            </a:r>
            <a:r>
              <a:rPr lang="en-US" altLang="en-US" sz="2400" kern="0" noProof="1">
                <a:latin typeface="DejaVu Sans"/>
                <a:ea typeface="Arial" panose="020B0604020202020204" pitchFamily="34" charset="0"/>
                <a:cs typeface="DejaVu Sans"/>
              </a:rPr>
              <a:t> to convert the real world (called entity) </a:t>
            </a:r>
            <a:r>
              <a:rPr lang="en-US" altLang="en-US" sz="2400" b="1" kern="0" noProof="1">
                <a:latin typeface="DejaVu Sans"/>
                <a:ea typeface="Arial" panose="020B0604020202020204" pitchFamily="34" charset="0"/>
                <a:cs typeface="DejaVu Sans"/>
              </a:rPr>
              <a:t>to the </a:t>
            </a:r>
            <a:r>
              <a:rPr lang="en-US" altLang="en-US" sz="2400" b="1" kern="0" noProof="1" smtClean="0">
                <a:latin typeface="DejaVu Sans"/>
                <a:ea typeface="Arial" panose="020B0604020202020204" pitchFamily="34" charset="0"/>
                <a:cs typeface="DejaVu Sans"/>
              </a:rPr>
              <a:t>digitally </a:t>
            </a:r>
            <a:r>
              <a:rPr lang="en-US" altLang="en-US" sz="2400" b="1" kern="0" noProof="1">
                <a:latin typeface="DejaVu Sans"/>
                <a:ea typeface="Arial" panose="020B0604020202020204" pitchFamily="34" charset="0"/>
                <a:cs typeface="DejaVu Sans"/>
              </a:rPr>
              <a:t>and logically represented</a:t>
            </a:r>
            <a:r>
              <a:rPr lang="en-US" altLang="en-US" sz="2400" kern="0" noProof="1">
                <a:latin typeface="DejaVu Sans"/>
                <a:ea typeface="Arial" panose="020B0604020202020204" pitchFamily="34" charset="0"/>
                <a:cs typeface="DejaVu Sans"/>
              </a:rPr>
              <a:t> spatial objects consisting of the </a:t>
            </a:r>
            <a:r>
              <a:rPr lang="en-US" altLang="en-US" sz="2400" b="1" kern="0" noProof="1">
                <a:latin typeface="DejaVu Sans"/>
                <a:ea typeface="Arial" panose="020B0604020202020204" pitchFamily="34" charset="0"/>
                <a:cs typeface="DejaVu Sans"/>
              </a:rPr>
              <a:t>attributes</a:t>
            </a:r>
            <a:r>
              <a:rPr lang="en-US" altLang="en-US" sz="2400" kern="0" noProof="1">
                <a:latin typeface="DejaVu Sans"/>
                <a:ea typeface="Arial" panose="020B0604020202020204" pitchFamily="34" charset="0"/>
                <a:cs typeface="DejaVu Sans"/>
              </a:rPr>
              <a:t> and </a:t>
            </a:r>
            <a:r>
              <a:rPr lang="en-US" altLang="en-US" sz="2400" b="1" kern="0" noProof="1">
                <a:latin typeface="DejaVu Sans"/>
                <a:ea typeface="Arial" panose="020B0604020202020204" pitchFamily="34" charset="0"/>
                <a:cs typeface="DejaVu Sans"/>
              </a:rPr>
              <a:t>geometry</a:t>
            </a:r>
            <a:r>
              <a:rPr lang="en-US" altLang="en-US" sz="2400" kern="0" noProof="1">
                <a:latin typeface="DejaVu Sans"/>
                <a:ea typeface="Arial" panose="020B0604020202020204" pitchFamily="34" charset="0"/>
                <a:cs typeface="DejaVu Sans"/>
              </a:rPr>
              <a:t>. The </a:t>
            </a:r>
            <a:r>
              <a:rPr lang="en-US" altLang="en-US" sz="2400" b="1" kern="0" noProof="1" smtClean="0">
                <a:latin typeface="DejaVu Sans"/>
                <a:ea typeface="Arial" panose="020B0604020202020204" pitchFamily="34" charset="0"/>
                <a:cs typeface="DejaVu Sans"/>
              </a:rPr>
              <a:t>attributes</a:t>
            </a:r>
            <a:r>
              <a:rPr lang="en-US" altLang="en-US" sz="2400" kern="0" noProof="1" smtClean="0">
                <a:latin typeface="DejaVu Sans"/>
                <a:ea typeface="Arial" panose="020B0604020202020204" pitchFamily="34" charset="0"/>
                <a:cs typeface="DejaVu Sans"/>
              </a:rPr>
              <a:t> </a:t>
            </a:r>
            <a:r>
              <a:rPr lang="en-US" altLang="en-US" sz="2400" kern="0" noProof="1">
                <a:latin typeface="DejaVu Sans"/>
                <a:ea typeface="Arial" panose="020B0604020202020204" pitchFamily="34" charset="0"/>
                <a:cs typeface="DejaVu Sans"/>
              </a:rPr>
              <a:t>are managed by </a:t>
            </a:r>
            <a:r>
              <a:rPr lang="en-US" altLang="en-US" sz="2400" b="1" kern="0" noProof="1">
                <a:latin typeface="DejaVu Sans"/>
                <a:ea typeface="Arial" panose="020B0604020202020204" pitchFamily="34" charset="0"/>
                <a:cs typeface="DejaVu Sans"/>
              </a:rPr>
              <a:t>thematic</a:t>
            </a:r>
            <a:r>
              <a:rPr lang="en-US" altLang="en-US" sz="2400" kern="0" noProof="1">
                <a:latin typeface="DejaVu Sans"/>
                <a:ea typeface="Arial" panose="020B0604020202020204" pitchFamily="34" charset="0"/>
                <a:cs typeface="DejaVu Sans"/>
              </a:rPr>
              <a:t> or </a:t>
            </a:r>
            <a:r>
              <a:rPr lang="en-US" altLang="en-US" sz="2400" b="1" kern="0" noProof="1">
                <a:latin typeface="DejaVu Sans"/>
                <a:ea typeface="Arial" panose="020B0604020202020204" pitchFamily="34" charset="0"/>
                <a:cs typeface="DejaVu Sans"/>
              </a:rPr>
              <a:t>semantic structure</a:t>
            </a:r>
            <a:r>
              <a:rPr lang="en-US" altLang="en-US" sz="2400" kern="0" noProof="1">
                <a:latin typeface="DejaVu Sans"/>
                <a:ea typeface="Arial" panose="020B0604020202020204" pitchFamily="34" charset="0"/>
                <a:cs typeface="DejaVu Sans"/>
              </a:rPr>
              <a:t> while the </a:t>
            </a:r>
            <a:r>
              <a:rPr lang="en-US" altLang="en-US" sz="2400" b="1" kern="0" noProof="1">
                <a:latin typeface="DejaVu Sans"/>
                <a:ea typeface="Arial" panose="020B0604020202020204" pitchFamily="34" charset="0"/>
                <a:cs typeface="DejaVu Sans"/>
              </a:rPr>
              <a:t>geometry</a:t>
            </a:r>
            <a:r>
              <a:rPr lang="en-US" altLang="en-US" sz="2400" kern="0" noProof="1">
                <a:latin typeface="DejaVu Sans"/>
                <a:ea typeface="Arial" panose="020B0604020202020204" pitchFamily="34" charset="0"/>
                <a:cs typeface="DejaVu Sans"/>
              </a:rPr>
              <a:t> is represented by </a:t>
            </a:r>
            <a:r>
              <a:rPr lang="en-US" altLang="en-US" sz="2400" b="1" kern="0" noProof="1" smtClean="0">
                <a:latin typeface="DejaVu Sans"/>
                <a:ea typeface="Arial" panose="020B0604020202020204" pitchFamily="34" charset="0"/>
                <a:cs typeface="DejaVu Sans"/>
              </a:rPr>
              <a:t>geometric-topologica</a:t>
            </a:r>
            <a:r>
              <a:rPr lang="en-US" altLang="en-US" sz="2400" kern="0" noProof="1" smtClean="0">
                <a:latin typeface="DejaVu Sans"/>
                <a:ea typeface="Arial" panose="020B0604020202020204" pitchFamily="34" charset="0"/>
                <a:cs typeface="DejaVu Sans"/>
              </a:rPr>
              <a:t>l </a:t>
            </a:r>
            <a:r>
              <a:rPr lang="en-US" altLang="en-US" sz="2400" kern="0" noProof="1">
                <a:latin typeface="DejaVu Sans"/>
                <a:ea typeface="Arial" panose="020B0604020202020204" pitchFamily="34" charset="0"/>
                <a:cs typeface="DejaVu Sans"/>
              </a:rPr>
              <a:t>structure. </a:t>
            </a:r>
          </a:p>
          <a:p>
            <a:pPr marL="12700" algn="just">
              <a:spcBef>
                <a:spcPts val="100"/>
              </a:spcBef>
            </a:pPr>
            <a:endParaRPr lang="en-US" altLang="en-US" sz="2400" kern="0" noProof="1">
              <a:latin typeface="DejaVu Sans"/>
              <a:ea typeface="Arial" panose="020B0604020202020204" pitchFamily="34" charset="0"/>
              <a:cs typeface="DejaVu Sans"/>
            </a:endParaRPr>
          </a:p>
          <a:p>
            <a:pPr marL="12700" algn="just">
              <a:spcBef>
                <a:spcPts val="100"/>
              </a:spcBef>
            </a:pPr>
            <a:r>
              <a:rPr lang="en-US" altLang="en-US" sz="2400" kern="0" noProof="1">
                <a:latin typeface="DejaVu Sans"/>
                <a:ea typeface="Arial" panose="020B0604020202020204" pitchFamily="34" charset="0"/>
                <a:cs typeface="DejaVu Sans"/>
              </a:rPr>
              <a:t>There are </a:t>
            </a:r>
            <a:r>
              <a:rPr lang="en-US" altLang="en-US" sz="2400" b="1" kern="0" noProof="1">
                <a:latin typeface="DejaVu Sans"/>
                <a:ea typeface="Arial" panose="020B0604020202020204" pitchFamily="34" charset="0"/>
                <a:cs typeface="DejaVu Sans"/>
              </a:rPr>
              <a:t>two</a:t>
            </a:r>
            <a:r>
              <a:rPr lang="en-US" altLang="en-US" sz="2400" kern="0" noProof="1">
                <a:latin typeface="DejaVu Sans"/>
                <a:ea typeface="Arial" panose="020B0604020202020204" pitchFamily="34" charset="0"/>
                <a:cs typeface="DejaVu Sans"/>
              </a:rPr>
              <a:t> major types of </a:t>
            </a:r>
            <a:r>
              <a:rPr lang="en-US" altLang="en-US" sz="2400" b="1" kern="0" noProof="1">
                <a:latin typeface="DejaVu Sans"/>
                <a:ea typeface="Arial" panose="020B0604020202020204" pitchFamily="34" charset="0"/>
                <a:cs typeface="DejaVu Sans"/>
              </a:rPr>
              <a:t>geometric data model </a:t>
            </a:r>
            <a:r>
              <a:rPr lang="en-US" altLang="en-US" sz="2400" kern="0" noProof="1">
                <a:latin typeface="DejaVu Sans"/>
                <a:ea typeface="Arial" panose="020B0604020202020204" pitchFamily="34" charset="0"/>
                <a:cs typeface="DejaVu Sans"/>
              </a:rPr>
              <a:t>; </a:t>
            </a:r>
            <a:r>
              <a:rPr lang="en-US" altLang="en-US" sz="2400" b="1" kern="0" noProof="1">
                <a:latin typeface="DejaVu Sans"/>
                <a:ea typeface="Arial" panose="020B0604020202020204" pitchFamily="34" charset="0"/>
                <a:cs typeface="DejaVu Sans"/>
              </a:rPr>
              <a:t>vector</a:t>
            </a:r>
            <a:r>
              <a:rPr lang="en-US" altLang="en-US" sz="2400" kern="0" noProof="1">
                <a:latin typeface="DejaVu Sans"/>
                <a:ea typeface="Arial" panose="020B0604020202020204" pitchFamily="34" charset="0"/>
                <a:cs typeface="DejaVu Sans"/>
              </a:rPr>
              <a:t> and </a:t>
            </a:r>
            <a:r>
              <a:rPr lang="en-US" altLang="en-US" sz="2400" b="1" kern="0" noProof="1">
                <a:latin typeface="DejaVu Sans"/>
                <a:ea typeface="Arial" panose="020B0604020202020204" pitchFamily="34" charset="0"/>
                <a:cs typeface="DejaVu Sans"/>
              </a:rPr>
              <a:t>raster model</a:t>
            </a:r>
            <a:r>
              <a:rPr lang="en-US" altLang="en-US" sz="2400" kern="0" noProof="1">
                <a:latin typeface="DejaVu Sans"/>
                <a:ea typeface="Arial" panose="020B0604020202020204" pitchFamily="34" charset="0"/>
                <a:cs typeface="DejaVu Sans"/>
              </a:rPr>
              <a:t>, as shown </a:t>
            </a:r>
            <a:r>
              <a:rPr lang="en-US" altLang="en-US" sz="2400" kern="0" noProof="1" smtClean="0">
                <a:latin typeface="DejaVu Sans"/>
                <a:ea typeface="Arial" panose="020B0604020202020204" pitchFamily="34" charset="0"/>
                <a:cs typeface="DejaVu Sans"/>
              </a:rPr>
              <a:t>in Figure. </a:t>
            </a:r>
            <a:endParaRPr kumimoji="0" lang="en-US" altLang="en-US" sz="2400" b="0" i="0" u="none" strike="noStrike" kern="0" cap="none" spc="0" normalizeH="0" baseline="0" noProof="1">
              <a:solidFill>
                <a:schemeClr val="tx1"/>
              </a:solidFill>
              <a:latin typeface="DejaVu Sans"/>
              <a:ea typeface="Arial" panose="020B0604020202020204" pitchFamily="34" charset="0"/>
              <a:cs typeface="DejaVu Sans"/>
            </a:endParaRPr>
          </a:p>
        </p:txBody>
      </p:sp>
      <p:pic>
        <p:nvPicPr>
          <p:cNvPr id="2" name="Picture 1"/>
          <p:cNvPicPr>
            <a:picLocks noChangeAspect="1"/>
          </p:cNvPicPr>
          <p:nvPr/>
        </p:nvPicPr>
        <p:blipFill>
          <a:blip r:embed="rId3"/>
          <a:stretch>
            <a:fillRect/>
          </a:stretch>
        </p:blipFill>
        <p:spPr>
          <a:xfrm>
            <a:off x="6096000" y="1816035"/>
            <a:ext cx="5847619" cy="2761905"/>
          </a:xfrm>
          <a:prstGeom prst="rect">
            <a:avLst/>
          </a:prstGeom>
        </p:spPr>
      </p:pic>
    </p:spTree>
    <p:extLst>
      <p:ext uri="{BB962C8B-B14F-4D97-AF65-F5344CB8AC3E}">
        <p14:creationId xmlns:p14="http://schemas.microsoft.com/office/powerpoint/2010/main" val="412346708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b="1" dirty="0">
                <a:ln/>
                <a:solidFill>
                  <a:schemeClr val="accent1">
                    <a:lumMod val="50000"/>
                  </a:schemeClr>
                </a:solidFill>
                <a:effectLst>
                  <a:outerShdw blurRad="38100" dist="19050" dir="2700000" algn="tl" rotWithShape="0">
                    <a:schemeClr val="dk1">
                      <a:alpha val="40000"/>
                    </a:schemeClr>
                  </a:outerShdw>
                </a:effectLst>
                <a:sym typeface="+mn-ea"/>
              </a:rPr>
              <a:t>Geometry and Topology of Vector Data </a:t>
            </a:r>
            <a:endParaRPr lang="en-IN" dirty="0"/>
          </a:p>
        </p:txBody>
      </p:sp>
      <p:sp>
        <p:nvSpPr>
          <p:cNvPr id="10" name="object 9"/>
          <p:cNvSpPr txBox="1"/>
          <p:nvPr>
            <p:custDataLst>
              <p:tags r:id="rId1"/>
            </p:custDataLst>
          </p:nvPr>
        </p:nvSpPr>
        <p:spPr>
          <a:xfrm>
            <a:off x="974882" y="1585861"/>
            <a:ext cx="10789488" cy="4302125"/>
          </a:xfrm>
          <a:prstGeom prst="rect">
            <a:avLst/>
          </a:prstGeom>
        </p:spPr>
        <p:txBody>
          <a:bodyPr vert="horz" wrap="square" lIns="0" tIns="12700" rIns="0" bIns="0" rtlCol="0">
            <a:noAutofit/>
          </a:bodyPr>
          <a:lstStyle/>
          <a:p>
            <a:pPr marL="12700" algn="just">
              <a:spcBef>
                <a:spcPts val="100"/>
              </a:spcBef>
            </a:pPr>
            <a:r>
              <a:rPr lang="en-US" altLang="en-US" sz="2400" b="1" kern="0" noProof="1">
                <a:latin typeface="DejaVu Sans"/>
                <a:ea typeface="Arial" panose="020B0604020202020204" pitchFamily="34" charset="0"/>
                <a:cs typeface="DejaVu Sans"/>
              </a:rPr>
              <a:t>Spatial objects </a:t>
            </a:r>
            <a:r>
              <a:rPr lang="en-US" altLang="en-US" sz="2400" kern="0" noProof="1">
                <a:latin typeface="DejaVu Sans"/>
                <a:ea typeface="Arial" panose="020B0604020202020204" pitchFamily="34" charset="0"/>
                <a:cs typeface="DejaVu Sans"/>
              </a:rPr>
              <a:t>are classified into </a:t>
            </a:r>
            <a:r>
              <a:rPr lang="en-US" altLang="en-US" sz="2400" b="1" kern="0" noProof="1">
                <a:latin typeface="DejaVu Sans"/>
                <a:ea typeface="Arial" panose="020B0604020202020204" pitchFamily="34" charset="0"/>
                <a:cs typeface="DejaVu Sans"/>
              </a:rPr>
              <a:t>point object </a:t>
            </a:r>
            <a:r>
              <a:rPr lang="en-US" altLang="en-US" sz="2400" kern="0" noProof="1">
                <a:latin typeface="DejaVu Sans"/>
                <a:ea typeface="Arial" panose="020B0604020202020204" pitchFamily="34" charset="0"/>
                <a:cs typeface="DejaVu Sans"/>
              </a:rPr>
              <a:t>such as </a:t>
            </a:r>
            <a:r>
              <a:rPr lang="en-US" altLang="en-US" sz="2400" b="1" kern="0" noProof="1">
                <a:latin typeface="DejaVu Sans"/>
                <a:ea typeface="Arial" panose="020B0604020202020204" pitchFamily="34" charset="0"/>
                <a:cs typeface="DejaVu Sans"/>
              </a:rPr>
              <a:t>meteorological</a:t>
            </a:r>
            <a:r>
              <a:rPr lang="en-US" altLang="en-US" sz="2400" kern="0" noProof="1">
                <a:latin typeface="DejaVu Sans"/>
                <a:ea typeface="Arial" panose="020B0604020202020204" pitchFamily="34" charset="0"/>
                <a:cs typeface="DejaVu Sans"/>
              </a:rPr>
              <a:t> station, </a:t>
            </a:r>
            <a:r>
              <a:rPr lang="en-US" altLang="en-US" sz="2400" b="1" kern="0" noProof="1">
                <a:latin typeface="DejaVu Sans"/>
                <a:ea typeface="Arial" panose="020B0604020202020204" pitchFamily="34" charset="0"/>
                <a:cs typeface="DejaVu Sans"/>
              </a:rPr>
              <a:t>line</a:t>
            </a:r>
            <a:r>
              <a:rPr lang="en-US" altLang="en-US" sz="2400" kern="0" noProof="1">
                <a:latin typeface="DejaVu Sans"/>
                <a:ea typeface="Arial" panose="020B0604020202020204" pitchFamily="34" charset="0"/>
                <a:cs typeface="DejaVu Sans"/>
              </a:rPr>
              <a:t> object such </a:t>
            </a:r>
            <a:r>
              <a:rPr lang="en-US" altLang="en-US" sz="2400" kern="0" noProof="1" smtClean="0">
                <a:latin typeface="DejaVu Sans"/>
                <a:ea typeface="Arial" panose="020B0604020202020204" pitchFamily="34" charset="0"/>
                <a:cs typeface="DejaVu Sans"/>
              </a:rPr>
              <a:t>as </a:t>
            </a:r>
            <a:r>
              <a:rPr lang="en-US" altLang="en-US" sz="2400" b="1" kern="0" noProof="1">
                <a:latin typeface="DejaVu Sans"/>
                <a:ea typeface="Arial" panose="020B0604020202020204" pitchFamily="34" charset="0"/>
                <a:cs typeface="DejaVu Sans"/>
              </a:rPr>
              <a:t>highway</a:t>
            </a:r>
            <a:r>
              <a:rPr lang="en-US" altLang="en-US" sz="2400" kern="0" noProof="1">
                <a:latin typeface="DejaVu Sans"/>
                <a:ea typeface="Arial" panose="020B0604020202020204" pitchFamily="34" charset="0"/>
                <a:cs typeface="DejaVu Sans"/>
              </a:rPr>
              <a:t> and </a:t>
            </a:r>
            <a:r>
              <a:rPr lang="en-US" altLang="en-US" sz="2400" b="1" kern="0" noProof="1">
                <a:latin typeface="DejaVu Sans"/>
                <a:ea typeface="Arial" panose="020B0604020202020204" pitchFamily="34" charset="0"/>
                <a:cs typeface="DejaVu Sans"/>
              </a:rPr>
              <a:t>area object </a:t>
            </a:r>
            <a:r>
              <a:rPr lang="en-US" altLang="en-US" sz="2400" kern="0" noProof="1">
                <a:latin typeface="DejaVu Sans"/>
                <a:ea typeface="Arial" panose="020B0604020202020204" pitchFamily="34" charset="0"/>
                <a:cs typeface="DejaVu Sans"/>
              </a:rPr>
              <a:t>such as </a:t>
            </a:r>
            <a:r>
              <a:rPr lang="en-US" altLang="en-US" sz="2400" b="1" kern="0" noProof="1">
                <a:latin typeface="DejaVu Sans"/>
                <a:ea typeface="Arial" panose="020B0604020202020204" pitchFamily="34" charset="0"/>
                <a:cs typeface="DejaVu Sans"/>
              </a:rPr>
              <a:t>agricultural</a:t>
            </a:r>
            <a:r>
              <a:rPr lang="en-US" altLang="en-US" sz="2400" kern="0" noProof="1">
                <a:latin typeface="DejaVu Sans"/>
                <a:ea typeface="Arial" panose="020B0604020202020204" pitchFamily="34" charset="0"/>
                <a:cs typeface="DejaVu Sans"/>
              </a:rPr>
              <a:t> </a:t>
            </a:r>
            <a:r>
              <a:rPr lang="en-US" altLang="en-US" sz="2400" b="1" kern="0" noProof="1">
                <a:latin typeface="DejaVu Sans"/>
                <a:ea typeface="Arial" panose="020B0604020202020204" pitchFamily="34" charset="0"/>
                <a:cs typeface="DejaVu Sans"/>
              </a:rPr>
              <a:t>land</a:t>
            </a:r>
            <a:r>
              <a:rPr lang="en-US" altLang="en-US" sz="2400" kern="0" noProof="1">
                <a:latin typeface="DejaVu Sans"/>
                <a:ea typeface="Arial" panose="020B0604020202020204" pitchFamily="34" charset="0"/>
                <a:cs typeface="DejaVu Sans"/>
              </a:rPr>
              <a:t>, which are represented geometrically by </a:t>
            </a:r>
            <a:r>
              <a:rPr lang="en-US" altLang="en-US" sz="2400" kern="0" noProof="1" smtClean="0">
                <a:latin typeface="DejaVu Sans"/>
                <a:ea typeface="Arial" panose="020B0604020202020204" pitchFamily="34" charset="0"/>
                <a:cs typeface="DejaVu Sans"/>
              </a:rPr>
              <a:t>point</a:t>
            </a:r>
            <a:r>
              <a:rPr lang="en-US" altLang="en-US" sz="2400" kern="0" noProof="1">
                <a:latin typeface="DejaVu Sans"/>
                <a:ea typeface="Arial" panose="020B0604020202020204" pitchFamily="34" charset="0"/>
                <a:cs typeface="DejaVu Sans"/>
              </a:rPr>
              <a:t>, line and area respectively. </a:t>
            </a:r>
            <a:endParaRPr lang="en-US" altLang="en-US" sz="2400" kern="0" noProof="1" smtClean="0">
              <a:latin typeface="DejaVu Sans"/>
              <a:ea typeface="Arial" panose="020B0604020202020204" pitchFamily="34" charset="0"/>
              <a:cs typeface="DejaVu Sans"/>
            </a:endParaRPr>
          </a:p>
          <a:p>
            <a:pPr marL="12700" algn="just">
              <a:spcBef>
                <a:spcPts val="100"/>
              </a:spcBef>
            </a:pPr>
            <a:endParaRPr lang="en-US" altLang="en-US" sz="2400" kern="0" noProof="1">
              <a:latin typeface="DejaVu Sans"/>
              <a:ea typeface="Arial" panose="020B0604020202020204" pitchFamily="34" charset="0"/>
              <a:cs typeface="DejaVu Sans"/>
            </a:endParaRPr>
          </a:p>
          <a:p>
            <a:pPr marL="12700" algn="just">
              <a:spcBef>
                <a:spcPts val="100"/>
              </a:spcBef>
            </a:pPr>
            <a:r>
              <a:rPr lang="en-US" altLang="en-US" sz="2400" kern="0" noProof="1" smtClean="0">
                <a:latin typeface="DejaVu Sans"/>
                <a:ea typeface="Arial" panose="020B0604020202020204" pitchFamily="34" charset="0"/>
                <a:cs typeface="DejaVu Sans"/>
              </a:rPr>
              <a:t>For </a:t>
            </a:r>
            <a:r>
              <a:rPr lang="en-US" altLang="en-US" sz="2400" b="1" kern="0" noProof="1">
                <a:latin typeface="DejaVu Sans"/>
                <a:ea typeface="Arial" panose="020B0604020202020204" pitchFamily="34" charset="0"/>
                <a:cs typeface="DejaVu Sans"/>
              </a:rPr>
              <a:t>spatial analysis </a:t>
            </a:r>
            <a:r>
              <a:rPr lang="en-US" altLang="en-US" sz="2400" kern="0" noProof="1">
                <a:latin typeface="DejaVu Sans"/>
                <a:ea typeface="Arial" panose="020B0604020202020204" pitchFamily="34" charset="0"/>
                <a:cs typeface="DejaVu Sans"/>
              </a:rPr>
              <a:t>in GIS, only the </a:t>
            </a:r>
            <a:r>
              <a:rPr lang="en-US" altLang="en-US" sz="2400" b="1" kern="0" noProof="1">
                <a:latin typeface="DejaVu Sans"/>
                <a:ea typeface="Arial" panose="020B0604020202020204" pitchFamily="34" charset="0"/>
                <a:cs typeface="DejaVu Sans"/>
              </a:rPr>
              <a:t>geometry</a:t>
            </a:r>
            <a:r>
              <a:rPr lang="en-US" altLang="en-US" sz="2400" kern="0" noProof="1">
                <a:latin typeface="DejaVu Sans"/>
                <a:ea typeface="Arial" panose="020B0604020202020204" pitchFamily="34" charset="0"/>
                <a:cs typeface="DejaVu Sans"/>
              </a:rPr>
              <a:t> with the </a:t>
            </a:r>
            <a:r>
              <a:rPr lang="en-US" altLang="en-US" sz="2400" b="1" kern="0" noProof="1" smtClean="0">
                <a:latin typeface="DejaVu Sans"/>
                <a:ea typeface="Arial" panose="020B0604020202020204" pitchFamily="34" charset="0"/>
                <a:cs typeface="DejaVu Sans"/>
              </a:rPr>
              <a:t>position</a:t>
            </a:r>
            <a:r>
              <a:rPr lang="en-US" altLang="en-US" sz="2400" b="1" kern="0" noProof="1">
                <a:latin typeface="DejaVu Sans"/>
                <a:ea typeface="Arial" panose="020B0604020202020204" pitchFamily="34" charset="0"/>
                <a:cs typeface="DejaVu Sans"/>
              </a:rPr>
              <a:t>, shape and size</a:t>
            </a:r>
            <a:r>
              <a:rPr lang="en-US" altLang="en-US" sz="2400" kern="0" noProof="1">
                <a:latin typeface="DejaVu Sans"/>
                <a:ea typeface="Arial" panose="020B0604020202020204" pitchFamily="34" charset="0"/>
                <a:cs typeface="DejaVu Sans"/>
              </a:rPr>
              <a:t> in a coordinate system is not enough but the topology is also required. </a:t>
            </a:r>
          </a:p>
          <a:p>
            <a:pPr marL="12700" algn="just">
              <a:spcBef>
                <a:spcPts val="100"/>
              </a:spcBef>
            </a:pPr>
            <a:endParaRPr lang="en-US" altLang="en-US" sz="2400" kern="0" noProof="1">
              <a:latin typeface="DejaVu Sans"/>
              <a:ea typeface="Arial" panose="020B0604020202020204" pitchFamily="34" charset="0"/>
              <a:cs typeface="DejaVu Sans"/>
            </a:endParaRPr>
          </a:p>
          <a:p>
            <a:pPr marL="12700" algn="just">
              <a:spcBef>
                <a:spcPts val="100"/>
              </a:spcBef>
            </a:pPr>
            <a:r>
              <a:rPr lang="en-US" altLang="en-US" sz="2400" kern="0" noProof="1">
                <a:latin typeface="DejaVu Sans"/>
                <a:ea typeface="Arial" panose="020B0604020202020204" pitchFamily="34" charset="0"/>
                <a:cs typeface="DejaVu Sans"/>
              </a:rPr>
              <a:t>Topology refers to the relationships or connectivity between spatial objects.</a:t>
            </a:r>
            <a:endParaRPr kumimoji="0" lang="en-US" altLang="en-US" sz="2400" b="0" i="0" u="none" strike="noStrike" kern="0" cap="none" spc="0" normalizeH="0" baseline="0" noProof="1">
              <a:solidFill>
                <a:schemeClr val="tx1"/>
              </a:solidFill>
              <a:latin typeface="DejaVu Sans"/>
              <a:ea typeface="Arial" panose="020B0604020202020204" pitchFamily="34" charset="0"/>
              <a:cs typeface="DejaVu Sans"/>
            </a:endParaRPr>
          </a:p>
        </p:txBody>
      </p:sp>
    </p:spTree>
    <p:extLst>
      <p:ext uri="{BB962C8B-B14F-4D97-AF65-F5344CB8AC3E}">
        <p14:creationId xmlns:p14="http://schemas.microsoft.com/office/powerpoint/2010/main" val="37105287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b="1" dirty="0">
                <a:ln/>
                <a:solidFill>
                  <a:schemeClr val="accent1">
                    <a:lumMod val="50000"/>
                  </a:schemeClr>
                </a:solidFill>
                <a:effectLst>
                  <a:outerShdw blurRad="38100" dist="19050" dir="2700000" algn="tl" rotWithShape="0">
                    <a:schemeClr val="dk1">
                      <a:alpha val="40000"/>
                    </a:schemeClr>
                  </a:outerShdw>
                </a:effectLst>
                <a:sym typeface="+mn-ea"/>
              </a:rPr>
              <a:t>Geometry and Topology of Vector Data </a:t>
            </a:r>
            <a:endParaRPr lang="en-IN" dirty="0"/>
          </a:p>
        </p:txBody>
      </p:sp>
      <p:sp>
        <p:nvSpPr>
          <p:cNvPr id="10" name="object 9"/>
          <p:cNvSpPr txBox="1"/>
          <p:nvPr>
            <p:custDataLst>
              <p:tags r:id="rId1"/>
            </p:custDataLst>
          </p:nvPr>
        </p:nvSpPr>
        <p:spPr>
          <a:xfrm>
            <a:off x="974882" y="1585861"/>
            <a:ext cx="4579757" cy="4302125"/>
          </a:xfrm>
          <a:prstGeom prst="rect">
            <a:avLst/>
          </a:prstGeom>
        </p:spPr>
        <p:txBody>
          <a:bodyPr vert="horz" wrap="square" lIns="0" tIns="12700" rIns="0" bIns="0" rtlCol="0">
            <a:noAutofit/>
          </a:bodyPr>
          <a:lstStyle/>
          <a:p>
            <a:pPr marL="12700" algn="just">
              <a:spcBef>
                <a:spcPts val="100"/>
              </a:spcBef>
            </a:pPr>
            <a:r>
              <a:rPr lang="en-US" altLang="en-US" sz="2400" kern="0" noProof="1">
                <a:latin typeface="DejaVu Sans"/>
                <a:ea typeface="Arial" panose="020B0604020202020204" pitchFamily="34" charset="0"/>
                <a:cs typeface="DejaVu Sans"/>
              </a:rPr>
              <a:t>The </a:t>
            </a:r>
            <a:r>
              <a:rPr lang="en-US" altLang="en-US" sz="2400" b="1" kern="0" noProof="1">
                <a:latin typeface="DejaVu Sans"/>
                <a:ea typeface="Arial" panose="020B0604020202020204" pitchFamily="34" charset="0"/>
                <a:cs typeface="DejaVu Sans"/>
              </a:rPr>
              <a:t>geometry</a:t>
            </a:r>
            <a:r>
              <a:rPr lang="en-US" altLang="en-US" sz="2400" kern="0" noProof="1">
                <a:latin typeface="DejaVu Sans"/>
                <a:ea typeface="Arial" panose="020B0604020202020204" pitchFamily="34" charset="0"/>
                <a:cs typeface="DejaVu Sans"/>
              </a:rPr>
              <a:t> of a </a:t>
            </a:r>
            <a:r>
              <a:rPr lang="en-US" altLang="en-US" sz="2400" b="1" kern="0" noProof="1">
                <a:latin typeface="DejaVu Sans"/>
                <a:ea typeface="Arial" panose="020B0604020202020204" pitchFamily="34" charset="0"/>
                <a:cs typeface="DejaVu Sans"/>
              </a:rPr>
              <a:t>point</a:t>
            </a:r>
            <a:r>
              <a:rPr lang="en-US" altLang="en-US" sz="2400" kern="0" noProof="1">
                <a:latin typeface="DejaVu Sans"/>
                <a:ea typeface="Arial" panose="020B0604020202020204" pitchFamily="34" charset="0"/>
                <a:cs typeface="DejaVu Sans"/>
              </a:rPr>
              <a:t> is given by </a:t>
            </a:r>
            <a:r>
              <a:rPr lang="en-US" altLang="en-US" sz="2400" b="1" kern="0" noProof="1">
                <a:latin typeface="DejaVu Sans"/>
                <a:ea typeface="Arial" panose="020B0604020202020204" pitchFamily="34" charset="0"/>
                <a:cs typeface="DejaVu Sans"/>
              </a:rPr>
              <a:t>two dimensional coordinates </a:t>
            </a:r>
            <a:r>
              <a:rPr lang="en-US" altLang="en-US" sz="2400" kern="0" noProof="1">
                <a:latin typeface="DejaVu Sans"/>
                <a:ea typeface="Arial" panose="020B0604020202020204" pitchFamily="34" charset="0"/>
                <a:cs typeface="DejaVu Sans"/>
              </a:rPr>
              <a:t>(x, y), while </a:t>
            </a:r>
            <a:r>
              <a:rPr lang="en-US" altLang="en-US" sz="2400" b="1" kern="0" noProof="1">
                <a:latin typeface="DejaVu Sans"/>
                <a:ea typeface="Arial" panose="020B0604020202020204" pitchFamily="34" charset="0"/>
                <a:cs typeface="DejaVu Sans"/>
              </a:rPr>
              <a:t>line, string and </a:t>
            </a:r>
            <a:r>
              <a:rPr lang="en-US" altLang="en-US" sz="2400" b="1" kern="0" noProof="1" smtClean="0">
                <a:latin typeface="DejaVu Sans"/>
                <a:ea typeface="Arial" panose="020B0604020202020204" pitchFamily="34" charset="0"/>
                <a:cs typeface="DejaVu Sans"/>
              </a:rPr>
              <a:t>area </a:t>
            </a:r>
            <a:r>
              <a:rPr lang="en-US" altLang="en-US" sz="2400" kern="0" noProof="1">
                <a:latin typeface="DejaVu Sans"/>
                <a:ea typeface="Arial" panose="020B0604020202020204" pitchFamily="34" charset="0"/>
                <a:cs typeface="DejaVu Sans"/>
              </a:rPr>
              <a:t>are given by a </a:t>
            </a:r>
            <a:r>
              <a:rPr lang="en-US" altLang="en-US" sz="2400" b="1" kern="0" noProof="1">
                <a:latin typeface="DejaVu Sans"/>
                <a:ea typeface="Arial" panose="020B0604020202020204" pitchFamily="34" charset="0"/>
                <a:cs typeface="DejaVu Sans"/>
              </a:rPr>
              <a:t>series of point coordinates</a:t>
            </a:r>
            <a:r>
              <a:rPr lang="en-US" altLang="en-US" sz="2400" kern="0" noProof="1">
                <a:latin typeface="DejaVu Sans"/>
                <a:ea typeface="Arial" panose="020B0604020202020204" pitchFamily="34" charset="0"/>
                <a:cs typeface="DejaVu Sans"/>
              </a:rPr>
              <a:t>, as shown in Figure </a:t>
            </a:r>
            <a:r>
              <a:rPr lang="en-US" altLang="en-US" sz="2400" kern="0" noProof="1" smtClean="0">
                <a:latin typeface="DejaVu Sans"/>
                <a:ea typeface="Arial" panose="020B0604020202020204" pitchFamily="34" charset="0"/>
                <a:cs typeface="DejaVu Sans"/>
              </a:rPr>
              <a:t>(a</a:t>
            </a:r>
            <a:r>
              <a:rPr lang="en-US" altLang="en-US" sz="2400" kern="0" noProof="1">
                <a:latin typeface="DejaVu Sans"/>
                <a:ea typeface="Arial" panose="020B0604020202020204" pitchFamily="34" charset="0"/>
                <a:cs typeface="DejaVu Sans"/>
              </a:rPr>
              <a:t>). The topology </a:t>
            </a:r>
            <a:r>
              <a:rPr lang="en-US" altLang="en-US" sz="2400" kern="0" noProof="1" smtClean="0">
                <a:latin typeface="DejaVu Sans"/>
                <a:ea typeface="Arial" panose="020B0604020202020204" pitchFamily="34" charset="0"/>
                <a:cs typeface="DejaVu Sans"/>
              </a:rPr>
              <a:t>however </a:t>
            </a:r>
            <a:r>
              <a:rPr lang="en-US" altLang="en-US" sz="2400" kern="0" noProof="1">
                <a:latin typeface="DejaVu Sans"/>
                <a:ea typeface="Arial" panose="020B0604020202020204" pitchFamily="34" charset="0"/>
                <a:cs typeface="DejaVu Sans"/>
              </a:rPr>
              <a:t>defines additional structure as follows (see Figure </a:t>
            </a:r>
            <a:r>
              <a:rPr lang="en-US" altLang="en-US" sz="2400" kern="0" noProof="1" smtClean="0">
                <a:latin typeface="DejaVu Sans"/>
                <a:ea typeface="Arial" panose="020B0604020202020204" pitchFamily="34" charset="0"/>
                <a:cs typeface="DejaVu Sans"/>
              </a:rPr>
              <a:t>(</a:t>
            </a:r>
            <a:r>
              <a:rPr lang="en-US" altLang="en-US" sz="2400" kern="0" noProof="1">
                <a:latin typeface="DejaVu Sans"/>
                <a:ea typeface="Arial" panose="020B0604020202020204" pitchFamily="34" charset="0"/>
                <a:cs typeface="DejaVu Sans"/>
              </a:rPr>
              <a:t>b)). </a:t>
            </a:r>
            <a:endParaRPr kumimoji="0" lang="en-US" altLang="en-US" sz="2400" b="0" i="0" u="none" strike="noStrike" kern="0" cap="none" spc="0" normalizeH="0" baseline="0" noProof="1">
              <a:solidFill>
                <a:schemeClr val="tx1"/>
              </a:solidFill>
              <a:latin typeface="DejaVu Sans"/>
              <a:ea typeface="Arial" panose="020B0604020202020204" pitchFamily="34" charset="0"/>
              <a:cs typeface="DejaVu Sans"/>
            </a:endParaRPr>
          </a:p>
        </p:txBody>
      </p:sp>
      <p:pic>
        <p:nvPicPr>
          <p:cNvPr id="2" name="Picture 1"/>
          <p:cNvPicPr>
            <a:picLocks noChangeAspect="1"/>
          </p:cNvPicPr>
          <p:nvPr/>
        </p:nvPicPr>
        <p:blipFill>
          <a:blip r:embed="rId3"/>
          <a:stretch>
            <a:fillRect/>
          </a:stretch>
        </p:blipFill>
        <p:spPr>
          <a:xfrm>
            <a:off x="5813946" y="1477268"/>
            <a:ext cx="5539854" cy="5092691"/>
          </a:xfrm>
          <a:prstGeom prst="rect">
            <a:avLst/>
          </a:prstGeom>
        </p:spPr>
      </p:pic>
    </p:spTree>
    <p:extLst>
      <p:ext uri="{BB962C8B-B14F-4D97-AF65-F5344CB8AC3E}">
        <p14:creationId xmlns:p14="http://schemas.microsoft.com/office/powerpoint/2010/main" val="418706230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b="1" dirty="0">
                <a:ln/>
                <a:solidFill>
                  <a:schemeClr val="accent1">
                    <a:lumMod val="50000"/>
                  </a:schemeClr>
                </a:solidFill>
                <a:effectLst>
                  <a:outerShdw blurRad="38100" dist="19050" dir="2700000" algn="tl" rotWithShape="0">
                    <a:schemeClr val="dk1">
                      <a:alpha val="40000"/>
                    </a:schemeClr>
                  </a:outerShdw>
                </a:effectLst>
                <a:sym typeface="+mn-ea"/>
              </a:rPr>
              <a:t>Geometry and Topology of Vector Data </a:t>
            </a:r>
            <a:endParaRPr lang="en-IN" dirty="0"/>
          </a:p>
        </p:txBody>
      </p:sp>
      <p:sp>
        <p:nvSpPr>
          <p:cNvPr id="10" name="object 9"/>
          <p:cNvSpPr txBox="1"/>
          <p:nvPr>
            <p:custDataLst>
              <p:tags r:id="rId1"/>
            </p:custDataLst>
          </p:nvPr>
        </p:nvSpPr>
        <p:spPr>
          <a:xfrm>
            <a:off x="974882" y="1585861"/>
            <a:ext cx="5630634" cy="4302125"/>
          </a:xfrm>
          <a:prstGeom prst="rect">
            <a:avLst/>
          </a:prstGeom>
        </p:spPr>
        <p:txBody>
          <a:bodyPr vert="horz" wrap="square" lIns="0" tIns="12700" rIns="0" bIns="0" rtlCol="0">
            <a:noAutofit/>
          </a:bodyPr>
          <a:lstStyle/>
          <a:p>
            <a:pPr marL="12700" algn="just">
              <a:spcBef>
                <a:spcPts val="100"/>
              </a:spcBef>
            </a:pPr>
            <a:r>
              <a:rPr lang="en-US" altLang="en-US" sz="2400" b="1" kern="0" noProof="1">
                <a:latin typeface="DejaVu Sans"/>
                <a:ea typeface="Arial" panose="020B0604020202020204" pitchFamily="34" charset="0"/>
                <a:cs typeface="DejaVu Sans"/>
              </a:rPr>
              <a:t>Node</a:t>
            </a:r>
            <a:r>
              <a:rPr lang="en-US" altLang="en-US" sz="2400" kern="0" noProof="1">
                <a:latin typeface="DejaVu Sans"/>
                <a:ea typeface="Arial" panose="020B0604020202020204" pitchFamily="34" charset="0"/>
                <a:cs typeface="DejaVu Sans"/>
              </a:rPr>
              <a:t>: an </a:t>
            </a:r>
            <a:r>
              <a:rPr lang="en-US" altLang="en-US" sz="2400" b="1" kern="0" noProof="1">
                <a:latin typeface="DejaVu Sans"/>
                <a:ea typeface="Arial" panose="020B0604020202020204" pitchFamily="34" charset="0"/>
                <a:cs typeface="DejaVu Sans"/>
              </a:rPr>
              <a:t>intersect of more than two lines or strings</a:t>
            </a:r>
            <a:r>
              <a:rPr lang="en-US" altLang="en-US" sz="2400" kern="0" noProof="1">
                <a:latin typeface="DejaVu Sans"/>
                <a:ea typeface="Arial" panose="020B0604020202020204" pitchFamily="34" charset="0"/>
                <a:cs typeface="DejaVu Sans"/>
              </a:rPr>
              <a:t>, or start and end point of string with node </a:t>
            </a:r>
            <a:r>
              <a:rPr lang="en-US" altLang="en-US" sz="2400" kern="0" noProof="1" smtClean="0">
                <a:latin typeface="DejaVu Sans"/>
                <a:ea typeface="Arial" panose="020B0604020202020204" pitchFamily="34" charset="0"/>
                <a:cs typeface="DejaVu Sans"/>
              </a:rPr>
              <a:t>number </a:t>
            </a:r>
            <a:endParaRPr lang="en-US" altLang="en-US" sz="2400" kern="0" noProof="1">
              <a:latin typeface="DejaVu Sans"/>
              <a:ea typeface="Arial" panose="020B0604020202020204" pitchFamily="34" charset="0"/>
              <a:cs typeface="DejaVu Sans"/>
            </a:endParaRPr>
          </a:p>
          <a:p>
            <a:pPr marL="12700" algn="just">
              <a:spcBef>
                <a:spcPts val="100"/>
              </a:spcBef>
            </a:pPr>
            <a:endParaRPr lang="en-US" altLang="en-US" sz="2400" kern="0" noProof="1">
              <a:latin typeface="DejaVu Sans"/>
              <a:ea typeface="Arial" panose="020B0604020202020204" pitchFamily="34" charset="0"/>
              <a:cs typeface="DejaVu Sans"/>
            </a:endParaRPr>
          </a:p>
          <a:p>
            <a:pPr marL="12700" algn="just">
              <a:spcBef>
                <a:spcPts val="100"/>
              </a:spcBef>
            </a:pPr>
            <a:r>
              <a:rPr lang="en-US" altLang="en-US" sz="2400" b="1" kern="0" noProof="1">
                <a:latin typeface="DejaVu Sans"/>
                <a:ea typeface="Arial" panose="020B0604020202020204" pitchFamily="34" charset="0"/>
                <a:cs typeface="DejaVu Sans"/>
              </a:rPr>
              <a:t>Chain</a:t>
            </a:r>
            <a:r>
              <a:rPr lang="en-US" altLang="en-US" sz="2400" kern="0" noProof="1">
                <a:latin typeface="DejaVu Sans"/>
                <a:ea typeface="Arial" panose="020B0604020202020204" pitchFamily="34" charset="0"/>
                <a:cs typeface="DejaVu Sans"/>
              </a:rPr>
              <a:t>: </a:t>
            </a:r>
            <a:r>
              <a:rPr lang="en-US" altLang="en-US" sz="2400" b="1" kern="0" noProof="1">
                <a:latin typeface="DejaVu Sans"/>
                <a:ea typeface="Arial" panose="020B0604020202020204" pitchFamily="34" charset="0"/>
                <a:cs typeface="DejaVu Sans"/>
              </a:rPr>
              <a:t>a line or a string with chain number, start and end node number</a:t>
            </a:r>
            <a:r>
              <a:rPr lang="en-US" altLang="en-US" sz="2400" kern="0" noProof="1">
                <a:latin typeface="DejaVu Sans"/>
                <a:ea typeface="Arial" panose="020B0604020202020204" pitchFamily="34" charset="0"/>
                <a:cs typeface="DejaVu Sans"/>
              </a:rPr>
              <a:t>, left and right </a:t>
            </a:r>
            <a:r>
              <a:rPr lang="en-US" altLang="en-US" sz="2400" kern="0" noProof="1" smtClean="0">
                <a:latin typeface="DejaVu Sans"/>
                <a:ea typeface="Arial" panose="020B0604020202020204" pitchFamily="34" charset="0"/>
                <a:cs typeface="DejaVu Sans"/>
              </a:rPr>
              <a:t>neighboured </a:t>
            </a:r>
            <a:r>
              <a:rPr lang="en-US" altLang="en-US" sz="2400" kern="0" noProof="1">
                <a:latin typeface="DejaVu Sans"/>
                <a:ea typeface="Arial" panose="020B0604020202020204" pitchFamily="34" charset="0"/>
                <a:cs typeface="DejaVu Sans"/>
              </a:rPr>
              <a:t>polygons </a:t>
            </a:r>
          </a:p>
          <a:p>
            <a:pPr marL="12700" algn="just">
              <a:spcBef>
                <a:spcPts val="100"/>
              </a:spcBef>
            </a:pPr>
            <a:endParaRPr lang="en-US" altLang="en-US" sz="2400" kern="0" noProof="1">
              <a:latin typeface="DejaVu Sans"/>
              <a:ea typeface="Arial" panose="020B0604020202020204" pitchFamily="34" charset="0"/>
              <a:cs typeface="DejaVu Sans"/>
            </a:endParaRPr>
          </a:p>
          <a:p>
            <a:pPr marL="12700" algn="just">
              <a:spcBef>
                <a:spcPts val="100"/>
              </a:spcBef>
            </a:pPr>
            <a:r>
              <a:rPr lang="en-US" altLang="en-US" sz="2400" b="1" kern="0" noProof="1">
                <a:latin typeface="DejaVu Sans"/>
                <a:ea typeface="Arial" panose="020B0604020202020204" pitchFamily="34" charset="0"/>
                <a:cs typeface="DejaVu Sans"/>
              </a:rPr>
              <a:t>Polygon</a:t>
            </a:r>
            <a:r>
              <a:rPr lang="en-US" altLang="en-US" sz="2400" kern="0" noProof="1">
                <a:latin typeface="DejaVu Sans"/>
                <a:ea typeface="Arial" panose="020B0604020202020204" pitchFamily="34" charset="0"/>
                <a:cs typeface="DejaVu Sans"/>
              </a:rPr>
              <a:t>: an </a:t>
            </a:r>
            <a:r>
              <a:rPr lang="en-US" altLang="en-US" sz="2400" b="1" kern="0" noProof="1">
                <a:latin typeface="DejaVu Sans"/>
                <a:ea typeface="Arial" panose="020B0604020202020204" pitchFamily="34" charset="0"/>
                <a:cs typeface="DejaVu Sans"/>
              </a:rPr>
              <a:t>area with polygon number</a:t>
            </a:r>
            <a:r>
              <a:rPr lang="en-US" altLang="en-US" sz="2400" kern="0" noProof="1">
                <a:latin typeface="DejaVu Sans"/>
                <a:ea typeface="Arial" panose="020B0604020202020204" pitchFamily="34" charset="0"/>
                <a:cs typeface="DejaVu Sans"/>
              </a:rPr>
              <a:t>, series of chains that form the area in clockwise </a:t>
            </a:r>
            <a:r>
              <a:rPr lang="en-US" altLang="en-US" sz="2400" kern="0" noProof="1" smtClean="0">
                <a:latin typeface="DejaVu Sans"/>
                <a:ea typeface="Arial" panose="020B0604020202020204" pitchFamily="34" charset="0"/>
                <a:cs typeface="DejaVu Sans"/>
              </a:rPr>
              <a:t>order (minus </a:t>
            </a:r>
            <a:r>
              <a:rPr lang="en-US" altLang="en-US" sz="2400" kern="0" noProof="1">
                <a:latin typeface="DejaVu Sans"/>
                <a:ea typeface="Arial" panose="020B0604020202020204" pitchFamily="34" charset="0"/>
                <a:cs typeface="DejaVu Sans"/>
              </a:rPr>
              <a:t>sign is assigned in case of anti-clockwise order)</a:t>
            </a:r>
            <a:endParaRPr kumimoji="0" lang="en-US" altLang="en-US" sz="2400" b="0" i="0" u="none" strike="noStrike" kern="0" cap="none" spc="0" normalizeH="0" baseline="0" noProof="1">
              <a:solidFill>
                <a:schemeClr val="tx1"/>
              </a:solidFill>
              <a:latin typeface="DejaVu Sans"/>
              <a:ea typeface="Arial" panose="020B0604020202020204" pitchFamily="34" charset="0"/>
              <a:cs typeface="DejaVu Sans"/>
            </a:endParaRPr>
          </a:p>
        </p:txBody>
      </p:sp>
      <p:pic>
        <p:nvPicPr>
          <p:cNvPr id="2" name="Picture 1"/>
          <p:cNvPicPr>
            <a:picLocks noChangeAspect="1"/>
          </p:cNvPicPr>
          <p:nvPr/>
        </p:nvPicPr>
        <p:blipFill>
          <a:blip r:embed="rId3"/>
          <a:stretch>
            <a:fillRect/>
          </a:stretch>
        </p:blipFill>
        <p:spPr>
          <a:xfrm>
            <a:off x="7121794" y="1978925"/>
            <a:ext cx="4682381" cy="4304431"/>
          </a:xfrm>
          <a:prstGeom prst="rect">
            <a:avLst/>
          </a:prstGeom>
        </p:spPr>
      </p:pic>
    </p:spTree>
    <p:extLst>
      <p:ext uri="{BB962C8B-B14F-4D97-AF65-F5344CB8AC3E}">
        <p14:creationId xmlns:p14="http://schemas.microsoft.com/office/powerpoint/2010/main" val="383917305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b="1" dirty="0">
                <a:ln/>
                <a:solidFill>
                  <a:schemeClr val="accent1">
                    <a:lumMod val="50000"/>
                  </a:schemeClr>
                </a:solidFill>
                <a:effectLst>
                  <a:outerShdw blurRad="38100" dist="19050" dir="2700000" algn="tl" rotWithShape="0">
                    <a:schemeClr val="dk1">
                      <a:alpha val="40000"/>
                    </a:schemeClr>
                  </a:outerShdw>
                </a:effectLst>
                <a:sym typeface="+mn-ea"/>
              </a:rPr>
              <a:t>Topological Data Structure </a:t>
            </a:r>
            <a:endParaRPr lang="en-IN" dirty="0"/>
          </a:p>
        </p:txBody>
      </p:sp>
      <p:sp>
        <p:nvSpPr>
          <p:cNvPr id="10" name="object 9"/>
          <p:cNvSpPr txBox="1"/>
          <p:nvPr>
            <p:custDataLst>
              <p:tags r:id="rId1"/>
            </p:custDataLst>
          </p:nvPr>
        </p:nvSpPr>
        <p:spPr>
          <a:xfrm>
            <a:off x="974882" y="1585861"/>
            <a:ext cx="5572965" cy="4302125"/>
          </a:xfrm>
          <a:prstGeom prst="rect">
            <a:avLst/>
          </a:prstGeom>
        </p:spPr>
        <p:txBody>
          <a:bodyPr vert="horz" wrap="square" lIns="0" tIns="12700" rIns="0" bIns="0" rtlCol="0">
            <a:noAutofit/>
          </a:bodyPr>
          <a:lstStyle/>
          <a:p>
            <a:pPr marL="12700" algn="just">
              <a:spcBef>
                <a:spcPts val="100"/>
              </a:spcBef>
            </a:pPr>
            <a:r>
              <a:rPr lang="en-US" altLang="en-US" sz="2000" kern="0" noProof="1">
                <a:latin typeface="DejaVu Sans"/>
                <a:ea typeface="Arial" panose="020B0604020202020204" pitchFamily="34" charset="0"/>
                <a:cs typeface="DejaVu Sans"/>
              </a:rPr>
              <a:t>In order to analyse a network consisting of nodes and chains, the following topology </a:t>
            </a:r>
            <a:r>
              <a:rPr lang="en-US" altLang="en-US" sz="2000" kern="0" noProof="1" smtClean="0">
                <a:latin typeface="DejaVu Sans"/>
                <a:ea typeface="Arial" panose="020B0604020202020204" pitchFamily="34" charset="0"/>
                <a:cs typeface="DejaVu Sans"/>
              </a:rPr>
              <a:t>should be </a:t>
            </a:r>
            <a:r>
              <a:rPr lang="en-US" altLang="en-US" sz="2000" kern="0" noProof="1">
                <a:latin typeface="DejaVu Sans"/>
                <a:ea typeface="Arial" panose="020B0604020202020204" pitchFamily="34" charset="0"/>
                <a:cs typeface="DejaVu Sans"/>
              </a:rPr>
              <a:t>built. </a:t>
            </a:r>
          </a:p>
          <a:p>
            <a:pPr marL="12700" algn="just">
              <a:spcBef>
                <a:spcPts val="100"/>
              </a:spcBef>
            </a:pPr>
            <a:endParaRPr lang="en-US" altLang="en-US" sz="2000" kern="0" noProof="1">
              <a:latin typeface="DejaVu Sans"/>
              <a:ea typeface="Arial" panose="020B0604020202020204" pitchFamily="34" charset="0"/>
              <a:cs typeface="DejaVu Sans"/>
            </a:endParaRPr>
          </a:p>
          <a:p>
            <a:pPr marL="12700" algn="just">
              <a:spcBef>
                <a:spcPts val="100"/>
              </a:spcBef>
            </a:pPr>
            <a:r>
              <a:rPr lang="en-US" altLang="en-US" sz="2000" b="1" kern="0" noProof="1">
                <a:latin typeface="DejaVu Sans"/>
                <a:ea typeface="Arial" panose="020B0604020202020204" pitchFamily="34" charset="0"/>
                <a:cs typeface="DejaVu Sans"/>
              </a:rPr>
              <a:t>Chain</a:t>
            </a:r>
            <a:r>
              <a:rPr lang="en-US" altLang="en-US" sz="2000" kern="0" noProof="1">
                <a:latin typeface="DejaVu Sans"/>
                <a:ea typeface="Arial" panose="020B0604020202020204" pitchFamily="34" charset="0"/>
                <a:cs typeface="DejaVu Sans"/>
              </a:rPr>
              <a:t>: Chain ID, Start Node ID, End Node ID, Attributes </a:t>
            </a:r>
            <a:endParaRPr lang="en-US" altLang="en-US" sz="2000" kern="0" noProof="1" smtClean="0">
              <a:latin typeface="DejaVu Sans"/>
              <a:ea typeface="Arial" panose="020B0604020202020204" pitchFamily="34" charset="0"/>
              <a:cs typeface="DejaVu Sans"/>
            </a:endParaRPr>
          </a:p>
          <a:p>
            <a:pPr marL="12700" algn="just">
              <a:spcBef>
                <a:spcPts val="100"/>
              </a:spcBef>
            </a:pPr>
            <a:endParaRPr lang="en-US" altLang="en-US" sz="2000" kern="0" noProof="1">
              <a:latin typeface="DejaVu Sans"/>
              <a:ea typeface="Arial" panose="020B0604020202020204" pitchFamily="34" charset="0"/>
              <a:cs typeface="DejaVu Sans"/>
            </a:endParaRPr>
          </a:p>
          <a:p>
            <a:pPr marL="12700" algn="just">
              <a:spcBef>
                <a:spcPts val="100"/>
              </a:spcBef>
            </a:pPr>
            <a:r>
              <a:rPr lang="en-US" altLang="en-US" sz="2000" b="1" kern="0" noProof="1">
                <a:latin typeface="DejaVu Sans"/>
                <a:ea typeface="Arial" panose="020B0604020202020204" pitchFamily="34" charset="0"/>
                <a:cs typeface="DejaVu Sans"/>
              </a:rPr>
              <a:t>Node</a:t>
            </a:r>
            <a:r>
              <a:rPr lang="en-US" altLang="en-US" sz="2000" kern="0" noProof="1">
                <a:latin typeface="DejaVu Sans"/>
                <a:ea typeface="Arial" panose="020B0604020202020204" pitchFamily="34" charset="0"/>
                <a:cs typeface="DejaVu Sans"/>
              </a:rPr>
              <a:t>: Node ID, (x, y), adjacent chain IDs (positive for to node, negative for from node) </a:t>
            </a:r>
          </a:p>
          <a:p>
            <a:pPr marL="12700" algn="just">
              <a:spcBef>
                <a:spcPts val="100"/>
              </a:spcBef>
            </a:pPr>
            <a:endParaRPr lang="en-US" altLang="en-US" sz="2000" kern="0" noProof="1">
              <a:latin typeface="DejaVu Sans"/>
              <a:ea typeface="Arial" panose="020B0604020202020204" pitchFamily="34" charset="0"/>
              <a:cs typeface="DejaVu Sans"/>
            </a:endParaRPr>
          </a:p>
          <a:p>
            <a:pPr marL="12700" algn="just">
              <a:spcBef>
                <a:spcPts val="100"/>
              </a:spcBef>
            </a:pPr>
            <a:r>
              <a:rPr lang="en-US" altLang="en-US" sz="2000" kern="0" noProof="1">
                <a:latin typeface="DejaVu Sans"/>
                <a:ea typeface="Arial" panose="020B0604020202020204" pitchFamily="34" charset="0"/>
                <a:cs typeface="DejaVu Sans"/>
              </a:rPr>
              <a:t>In order to analyse not only a network but also relationships between polygons, the following </a:t>
            </a:r>
            <a:r>
              <a:rPr lang="en-US" altLang="en-US" sz="2000" kern="0" noProof="1" smtClean="0">
                <a:latin typeface="DejaVu Sans"/>
                <a:ea typeface="Arial" panose="020B0604020202020204" pitchFamily="34" charset="0"/>
                <a:cs typeface="DejaVu Sans"/>
              </a:rPr>
              <a:t>additional </a:t>
            </a:r>
            <a:r>
              <a:rPr lang="en-US" altLang="en-US" sz="2000" kern="0" noProof="1">
                <a:latin typeface="DejaVu Sans"/>
                <a:ea typeface="Arial" panose="020B0604020202020204" pitchFamily="34" charset="0"/>
                <a:cs typeface="DejaVu Sans"/>
              </a:rPr>
              <a:t>geometry and topology are required as shown in an example of </a:t>
            </a:r>
            <a:r>
              <a:rPr lang="en-US" altLang="en-US" sz="2000" kern="0" noProof="1" smtClean="0">
                <a:latin typeface="DejaVu Sans"/>
                <a:ea typeface="Arial" panose="020B0604020202020204" pitchFamily="34" charset="0"/>
                <a:cs typeface="DejaVu Sans"/>
              </a:rPr>
              <a:t>Figure. </a:t>
            </a:r>
            <a:endParaRPr kumimoji="0" lang="en-US" altLang="en-US" sz="2000" b="0" i="0" u="none" strike="noStrike" kern="0" cap="none" spc="0" normalizeH="0" baseline="0" noProof="1">
              <a:solidFill>
                <a:schemeClr val="tx1"/>
              </a:solidFill>
              <a:latin typeface="DejaVu Sans"/>
              <a:ea typeface="Arial" panose="020B0604020202020204" pitchFamily="34" charset="0"/>
              <a:cs typeface="DejaVu Sans"/>
            </a:endParaRPr>
          </a:p>
        </p:txBody>
      </p:sp>
      <p:pic>
        <p:nvPicPr>
          <p:cNvPr id="3" name="Picture 2"/>
          <p:cNvPicPr>
            <a:picLocks noChangeAspect="1"/>
          </p:cNvPicPr>
          <p:nvPr/>
        </p:nvPicPr>
        <p:blipFill>
          <a:blip r:embed="rId3"/>
          <a:stretch>
            <a:fillRect/>
          </a:stretch>
        </p:blipFill>
        <p:spPr>
          <a:xfrm>
            <a:off x="6547847" y="1690688"/>
            <a:ext cx="5644153" cy="4569076"/>
          </a:xfrm>
          <a:prstGeom prst="rect">
            <a:avLst/>
          </a:prstGeom>
        </p:spPr>
      </p:pic>
    </p:spTree>
    <p:extLst>
      <p:ext uri="{BB962C8B-B14F-4D97-AF65-F5344CB8AC3E}">
        <p14:creationId xmlns:p14="http://schemas.microsoft.com/office/powerpoint/2010/main" val="114715615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b="1" dirty="0">
                <a:ln/>
                <a:solidFill>
                  <a:schemeClr val="accent1">
                    <a:lumMod val="50000"/>
                  </a:schemeClr>
                </a:solidFill>
                <a:effectLst>
                  <a:outerShdw blurRad="38100" dist="19050" dir="2700000" algn="tl" rotWithShape="0">
                    <a:schemeClr val="dk1">
                      <a:alpha val="40000"/>
                    </a:schemeClr>
                  </a:outerShdw>
                </a:effectLst>
                <a:sym typeface="+mn-ea"/>
              </a:rPr>
              <a:t>Topological Data Structure </a:t>
            </a:r>
            <a:endParaRPr lang="en-IN" dirty="0"/>
          </a:p>
        </p:txBody>
      </p:sp>
      <p:sp>
        <p:nvSpPr>
          <p:cNvPr id="10" name="object 9"/>
          <p:cNvSpPr txBox="1"/>
          <p:nvPr>
            <p:custDataLst>
              <p:tags r:id="rId1"/>
            </p:custDataLst>
          </p:nvPr>
        </p:nvSpPr>
        <p:spPr>
          <a:xfrm>
            <a:off x="974882" y="1585861"/>
            <a:ext cx="5572965" cy="4302125"/>
          </a:xfrm>
          <a:prstGeom prst="rect">
            <a:avLst/>
          </a:prstGeom>
        </p:spPr>
        <p:txBody>
          <a:bodyPr vert="horz" wrap="square" lIns="0" tIns="12700" rIns="0" bIns="0" rtlCol="0">
            <a:noAutofit/>
          </a:bodyPr>
          <a:lstStyle/>
          <a:p>
            <a:pPr marL="12700" algn="just">
              <a:spcBef>
                <a:spcPts val="100"/>
              </a:spcBef>
            </a:pPr>
            <a:r>
              <a:rPr lang="en-US" altLang="en-US" sz="2000" b="1" kern="0" noProof="1">
                <a:latin typeface="DejaVu Sans"/>
                <a:ea typeface="Arial" panose="020B0604020202020204" pitchFamily="34" charset="0"/>
                <a:cs typeface="DejaVu Sans"/>
              </a:rPr>
              <a:t>Chain geometry</a:t>
            </a:r>
            <a:r>
              <a:rPr lang="en-US" altLang="en-US" sz="2000" kern="0" noProof="1">
                <a:latin typeface="DejaVu Sans"/>
                <a:ea typeface="Arial" panose="020B0604020202020204" pitchFamily="34" charset="0"/>
                <a:cs typeface="DejaVu Sans"/>
              </a:rPr>
              <a:t>: Chain ID, Start Coordinates, Point Coordinates, End Coordinates </a:t>
            </a:r>
            <a:endParaRPr lang="en-US" altLang="en-US" sz="2000" kern="0" noProof="1" smtClean="0">
              <a:latin typeface="DejaVu Sans"/>
              <a:ea typeface="Arial" panose="020B0604020202020204" pitchFamily="34" charset="0"/>
              <a:cs typeface="DejaVu Sans"/>
            </a:endParaRPr>
          </a:p>
          <a:p>
            <a:pPr marL="12700" algn="just">
              <a:spcBef>
                <a:spcPts val="100"/>
              </a:spcBef>
            </a:pPr>
            <a:endParaRPr lang="en-US" altLang="en-US" sz="2000" kern="0" noProof="1">
              <a:latin typeface="DejaVu Sans"/>
              <a:ea typeface="Arial" panose="020B0604020202020204" pitchFamily="34" charset="0"/>
              <a:cs typeface="DejaVu Sans"/>
            </a:endParaRPr>
          </a:p>
          <a:p>
            <a:pPr marL="12700" algn="just">
              <a:spcBef>
                <a:spcPts val="100"/>
              </a:spcBef>
            </a:pPr>
            <a:r>
              <a:rPr lang="en-US" altLang="en-US" sz="2000" b="1" kern="0" noProof="1">
                <a:latin typeface="DejaVu Sans"/>
                <a:ea typeface="Arial" panose="020B0604020202020204" pitchFamily="34" charset="0"/>
                <a:cs typeface="DejaVu Sans"/>
              </a:rPr>
              <a:t>Polygon topology </a:t>
            </a:r>
            <a:r>
              <a:rPr lang="en-US" altLang="en-US" sz="2000" kern="0" noProof="1">
                <a:latin typeface="DejaVu Sans"/>
                <a:ea typeface="Arial" panose="020B0604020202020204" pitchFamily="34" charset="0"/>
                <a:cs typeface="DejaVu Sans"/>
              </a:rPr>
              <a:t>: Polygon ID, Series of Chain ID, in clockwise order (Attributes) </a:t>
            </a:r>
            <a:endParaRPr lang="en-US" altLang="en-US" sz="2000" kern="0" noProof="1" smtClean="0">
              <a:latin typeface="DejaVu Sans"/>
              <a:ea typeface="Arial" panose="020B0604020202020204" pitchFamily="34" charset="0"/>
              <a:cs typeface="DejaVu Sans"/>
            </a:endParaRPr>
          </a:p>
          <a:p>
            <a:pPr marL="12700" algn="just">
              <a:spcBef>
                <a:spcPts val="100"/>
              </a:spcBef>
            </a:pPr>
            <a:endParaRPr lang="en-US" altLang="en-US" sz="2000" kern="0" noProof="1">
              <a:latin typeface="DejaVu Sans"/>
              <a:ea typeface="Arial" panose="020B0604020202020204" pitchFamily="34" charset="0"/>
              <a:cs typeface="DejaVu Sans"/>
            </a:endParaRPr>
          </a:p>
          <a:p>
            <a:pPr marL="12700" algn="just">
              <a:spcBef>
                <a:spcPts val="100"/>
              </a:spcBef>
            </a:pPr>
            <a:r>
              <a:rPr lang="en-US" altLang="en-US" sz="2000" b="1" kern="0" noProof="1">
                <a:latin typeface="DejaVu Sans"/>
                <a:ea typeface="Arial" panose="020B0604020202020204" pitchFamily="34" charset="0"/>
                <a:cs typeface="DejaVu Sans"/>
              </a:rPr>
              <a:t>Chain topology </a:t>
            </a:r>
            <a:r>
              <a:rPr lang="en-US" altLang="en-US" sz="2000" kern="0" noProof="1">
                <a:latin typeface="DejaVu Sans"/>
                <a:ea typeface="Arial" panose="020B0604020202020204" pitchFamily="34" charset="0"/>
                <a:cs typeface="DejaVu Sans"/>
              </a:rPr>
              <a:t>: Chain ID, Start Node ID, End Node ID, Left Polygon ID, Right Polygon </a:t>
            </a:r>
            <a:r>
              <a:rPr lang="en-US" altLang="en-US" sz="2000" kern="0" noProof="1" smtClean="0">
                <a:latin typeface="DejaVu Sans"/>
                <a:ea typeface="Arial" panose="020B0604020202020204" pitchFamily="34" charset="0"/>
                <a:cs typeface="DejaVu Sans"/>
              </a:rPr>
              <a:t>ID</a:t>
            </a:r>
            <a:r>
              <a:rPr lang="en-US" altLang="en-US" sz="2000" kern="0" noProof="1">
                <a:latin typeface="DejaVu Sans"/>
                <a:ea typeface="Arial" panose="020B0604020202020204" pitchFamily="34" charset="0"/>
                <a:cs typeface="DejaVu Sans"/>
              </a:rPr>
              <a:t>, (Attributes) </a:t>
            </a:r>
            <a:endParaRPr kumimoji="0" lang="en-US" altLang="en-US" sz="2000" b="0" i="0" u="none" strike="noStrike" kern="0" cap="none" spc="0" normalizeH="0" baseline="0" noProof="1">
              <a:solidFill>
                <a:schemeClr val="tx1"/>
              </a:solidFill>
              <a:latin typeface="DejaVu Sans"/>
              <a:ea typeface="Arial" panose="020B0604020202020204" pitchFamily="34" charset="0"/>
              <a:cs typeface="DejaVu Sans"/>
            </a:endParaRPr>
          </a:p>
        </p:txBody>
      </p:sp>
      <p:pic>
        <p:nvPicPr>
          <p:cNvPr id="3" name="Picture 2"/>
          <p:cNvPicPr>
            <a:picLocks noChangeAspect="1"/>
          </p:cNvPicPr>
          <p:nvPr/>
        </p:nvPicPr>
        <p:blipFill>
          <a:blip r:embed="rId3"/>
          <a:stretch>
            <a:fillRect/>
          </a:stretch>
        </p:blipFill>
        <p:spPr>
          <a:xfrm>
            <a:off x="6547847" y="1690688"/>
            <a:ext cx="5644153" cy="4569076"/>
          </a:xfrm>
          <a:prstGeom prst="rect">
            <a:avLst/>
          </a:prstGeom>
        </p:spPr>
      </p:pic>
    </p:spTree>
    <p:extLst>
      <p:ext uri="{BB962C8B-B14F-4D97-AF65-F5344CB8AC3E}">
        <p14:creationId xmlns:p14="http://schemas.microsoft.com/office/powerpoint/2010/main" val="82344552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b="1" dirty="0">
                <a:ln/>
                <a:solidFill>
                  <a:schemeClr val="accent1">
                    <a:lumMod val="50000"/>
                  </a:schemeClr>
                </a:solidFill>
                <a:effectLst>
                  <a:outerShdw blurRad="38100" dist="19050" dir="2700000" algn="tl" rotWithShape="0">
                    <a:schemeClr val="dk1">
                      <a:alpha val="40000"/>
                    </a:schemeClr>
                  </a:outerShdw>
                </a:effectLst>
                <a:sym typeface="+mn-ea"/>
              </a:rPr>
              <a:t>Topological Data Structure </a:t>
            </a:r>
            <a:endParaRPr lang="en-IN" dirty="0"/>
          </a:p>
        </p:txBody>
      </p:sp>
      <p:sp>
        <p:nvSpPr>
          <p:cNvPr id="10" name="object 9"/>
          <p:cNvSpPr txBox="1"/>
          <p:nvPr>
            <p:custDataLst>
              <p:tags r:id="rId1"/>
            </p:custDataLst>
          </p:nvPr>
        </p:nvSpPr>
        <p:spPr>
          <a:xfrm>
            <a:off x="974882" y="1585861"/>
            <a:ext cx="5572965" cy="4302125"/>
          </a:xfrm>
          <a:prstGeom prst="rect">
            <a:avLst/>
          </a:prstGeom>
        </p:spPr>
        <p:txBody>
          <a:bodyPr vert="horz" wrap="square" lIns="0" tIns="12700" rIns="0" bIns="0" rtlCol="0">
            <a:noAutofit/>
          </a:bodyPr>
          <a:lstStyle/>
          <a:p>
            <a:pPr marL="12700" algn="just">
              <a:spcBef>
                <a:spcPts val="100"/>
              </a:spcBef>
            </a:pPr>
            <a:r>
              <a:rPr lang="en-US" altLang="en-US" sz="2000" kern="0" noProof="1">
                <a:latin typeface="DejaVu Sans"/>
                <a:ea typeface="Arial" panose="020B0604020202020204" pitchFamily="34" charset="0"/>
                <a:cs typeface="DejaVu Sans"/>
              </a:rPr>
              <a:t>The </a:t>
            </a:r>
            <a:r>
              <a:rPr lang="en-US" altLang="en-US" sz="2000" b="1" kern="0" noProof="1">
                <a:latin typeface="DejaVu Sans"/>
                <a:ea typeface="Arial" panose="020B0604020202020204" pitchFamily="34" charset="0"/>
                <a:cs typeface="DejaVu Sans"/>
              </a:rPr>
              <a:t>advantages</a:t>
            </a:r>
            <a:r>
              <a:rPr lang="en-US" altLang="en-US" sz="2000" kern="0" noProof="1">
                <a:latin typeface="DejaVu Sans"/>
                <a:ea typeface="Arial" panose="020B0604020202020204" pitchFamily="34" charset="0"/>
                <a:cs typeface="DejaVu Sans"/>
              </a:rPr>
              <a:t> of the </a:t>
            </a:r>
            <a:r>
              <a:rPr lang="en-US" altLang="en-US" sz="2000" b="1" kern="0" noProof="1">
                <a:latin typeface="DejaVu Sans"/>
                <a:ea typeface="Arial" panose="020B0604020202020204" pitchFamily="34" charset="0"/>
                <a:cs typeface="DejaVu Sans"/>
              </a:rPr>
              <a:t>topological data model</a:t>
            </a:r>
            <a:r>
              <a:rPr lang="en-US" altLang="en-US" sz="2000" kern="0" noProof="1">
                <a:latin typeface="DejaVu Sans"/>
                <a:ea typeface="Arial" panose="020B0604020202020204" pitchFamily="34" charset="0"/>
                <a:cs typeface="DejaVu Sans"/>
              </a:rPr>
              <a:t> are to avoid </a:t>
            </a:r>
            <a:r>
              <a:rPr lang="en-US" altLang="en-US" sz="2000" b="1" kern="0" noProof="1">
                <a:latin typeface="DejaVu Sans"/>
                <a:ea typeface="Arial" panose="020B0604020202020204" pitchFamily="34" charset="0"/>
                <a:cs typeface="DejaVu Sans"/>
              </a:rPr>
              <a:t>duplication</a:t>
            </a:r>
            <a:r>
              <a:rPr lang="en-US" altLang="en-US" sz="2000" kern="0" noProof="1">
                <a:latin typeface="DejaVu Sans"/>
                <a:ea typeface="Arial" panose="020B0604020202020204" pitchFamily="34" charset="0"/>
                <a:cs typeface="DejaVu Sans"/>
              </a:rPr>
              <a:t> in </a:t>
            </a:r>
            <a:r>
              <a:rPr lang="en-US" altLang="en-US" sz="2000" b="1" kern="0" noProof="1">
                <a:latin typeface="DejaVu Sans"/>
                <a:ea typeface="Arial" panose="020B0604020202020204" pitchFamily="34" charset="0"/>
                <a:cs typeface="DejaVu Sans"/>
              </a:rPr>
              <a:t>digitizing common </a:t>
            </a:r>
            <a:r>
              <a:rPr lang="en-US" altLang="en-US" sz="2000" b="1" kern="0" noProof="1" smtClean="0">
                <a:latin typeface="DejaVu Sans"/>
                <a:ea typeface="Arial" panose="020B0604020202020204" pitchFamily="34" charset="0"/>
                <a:cs typeface="DejaVu Sans"/>
              </a:rPr>
              <a:t>boundaries</a:t>
            </a:r>
            <a:r>
              <a:rPr lang="en-US" altLang="en-US" sz="2000" kern="0" noProof="1" smtClean="0">
                <a:latin typeface="DejaVu Sans"/>
                <a:ea typeface="Arial" panose="020B0604020202020204" pitchFamily="34" charset="0"/>
                <a:cs typeface="DejaVu Sans"/>
              </a:rPr>
              <a:t> </a:t>
            </a:r>
            <a:r>
              <a:rPr lang="en-US" altLang="en-US" sz="2000" kern="0" noProof="1">
                <a:latin typeface="DejaVu Sans"/>
                <a:ea typeface="Arial" panose="020B0604020202020204" pitchFamily="34" charset="0"/>
                <a:cs typeface="DejaVu Sans"/>
              </a:rPr>
              <a:t>of two polygons and to solve problems when the two versions of the </a:t>
            </a:r>
            <a:r>
              <a:rPr lang="en-US" altLang="en-US" sz="2000" kern="0" noProof="1" smtClean="0">
                <a:latin typeface="DejaVu Sans"/>
                <a:ea typeface="Arial" panose="020B0604020202020204" pitchFamily="34" charset="0"/>
                <a:cs typeface="DejaVu Sans"/>
              </a:rPr>
              <a:t>common boundary </a:t>
            </a:r>
            <a:r>
              <a:rPr lang="en-US" altLang="en-US" sz="2000" kern="0" noProof="1">
                <a:latin typeface="DejaVu Sans"/>
                <a:ea typeface="Arial" panose="020B0604020202020204" pitchFamily="34" charset="0"/>
                <a:cs typeface="DejaVu Sans"/>
              </a:rPr>
              <a:t>do not coincide. </a:t>
            </a:r>
          </a:p>
          <a:p>
            <a:pPr marL="12700" algn="just">
              <a:spcBef>
                <a:spcPts val="100"/>
              </a:spcBef>
            </a:pPr>
            <a:endParaRPr lang="en-US" altLang="en-US" sz="2000" kern="0" noProof="1">
              <a:latin typeface="DejaVu Sans"/>
              <a:ea typeface="Arial" panose="020B0604020202020204" pitchFamily="34" charset="0"/>
              <a:cs typeface="DejaVu Sans"/>
            </a:endParaRPr>
          </a:p>
          <a:p>
            <a:pPr marL="12700" algn="just">
              <a:spcBef>
                <a:spcPts val="100"/>
              </a:spcBef>
            </a:pPr>
            <a:r>
              <a:rPr lang="en-US" altLang="en-US" sz="2000" kern="0" noProof="1">
                <a:latin typeface="DejaVu Sans"/>
                <a:ea typeface="Arial" panose="020B0604020202020204" pitchFamily="34" charset="0"/>
                <a:cs typeface="DejaVu Sans"/>
              </a:rPr>
              <a:t>The disadvantages are to have to build very correct topological data sets without any single </a:t>
            </a:r>
            <a:r>
              <a:rPr lang="en-US" altLang="en-US" sz="2000" kern="0" noProof="1" smtClean="0">
                <a:latin typeface="DejaVu Sans"/>
                <a:ea typeface="Arial" panose="020B0604020202020204" pitchFamily="34" charset="0"/>
                <a:cs typeface="DejaVu Sans"/>
              </a:rPr>
              <a:t>error </a:t>
            </a:r>
            <a:r>
              <a:rPr lang="en-US" altLang="en-US" sz="2000" kern="0" noProof="1">
                <a:latin typeface="DejaVu Sans"/>
                <a:ea typeface="Arial" panose="020B0604020202020204" pitchFamily="34" charset="0"/>
                <a:cs typeface="DejaVu Sans"/>
              </a:rPr>
              <a:t>and to be unable to represent islands in a polygon. </a:t>
            </a:r>
            <a:endParaRPr kumimoji="0" lang="en-US" altLang="en-US" sz="2000" b="0" i="0" u="none" strike="noStrike" kern="0" cap="none" spc="0" normalizeH="0" baseline="0" noProof="1">
              <a:solidFill>
                <a:schemeClr val="tx1"/>
              </a:solidFill>
              <a:latin typeface="DejaVu Sans"/>
              <a:ea typeface="Arial" panose="020B0604020202020204" pitchFamily="34" charset="0"/>
              <a:cs typeface="DejaVu Sans"/>
            </a:endParaRPr>
          </a:p>
        </p:txBody>
      </p:sp>
      <p:pic>
        <p:nvPicPr>
          <p:cNvPr id="3" name="Picture 2"/>
          <p:cNvPicPr>
            <a:picLocks noChangeAspect="1"/>
          </p:cNvPicPr>
          <p:nvPr/>
        </p:nvPicPr>
        <p:blipFill>
          <a:blip r:embed="rId3"/>
          <a:stretch>
            <a:fillRect/>
          </a:stretch>
        </p:blipFill>
        <p:spPr>
          <a:xfrm>
            <a:off x="6547847" y="1690688"/>
            <a:ext cx="5644153" cy="4569076"/>
          </a:xfrm>
          <a:prstGeom prst="rect">
            <a:avLst/>
          </a:prstGeom>
        </p:spPr>
      </p:pic>
    </p:spTree>
    <p:extLst>
      <p:ext uri="{BB962C8B-B14F-4D97-AF65-F5344CB8AC3E}">
        <p14:creationId xmlns:p14="http://schemas.microsoft.com/office/powerpoint/2010/main" val="113272057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b="1" dirty="0">
                <a:ln/>
                <a:solidFill>
                  <a:schemeClr val="accent1">
                    <a:lumMod val="50000"/>
                  </a:schemeClr>
                </a:solidFill>
                <a:effectLst>
                  <a:outerShdw blurRad="38100" dist="19050" dir="2700000" algn="tl" rotWithShape="0">
                    <a:schemeClr val="dk1">
                      <a:alpha val="40000"/>
                    </a:schemeClr>
                  </a:outerShdw>
                </a:effectLst>
                <a:sym typeface="+mn-ea"/>
              </a:rPr>
              <a:t>Topological Relationships between Spatial Objects </a:t>
            </a:r>
            <a:endParaRPr lang="en-IN" dirty="0"/>
          </a:p>
        </p:txBody>
      </p:sp>
      <p:sp>
        <p:nvSpPr>
          <p:cNvPr id="10" name="object 9"/>
          <p:cNvSpPr txBox="1"/>
          <p:nvPr>
            <p:custDataLst>
              <p:tags r:id="rId1"/>
            </p:custDataLst>
          </p:nvPr>
        </p:nvSpPr>
        <p:spPr>
          <a:xfrm>
            <a:off x="974882" y="1585861"/>
            <a:ext cx="4784679" cy="4302125"/>
          </a:xfrm>
          <a:prstGeom prst="rect">
            <a:avLst/>
          </a:prstGeom>
        </p:spPr>
        <p:txBody>
          <a:bodyPr vert="horz" wrap="square" lIns="0" tIns="12700" rIns="0" bIns="0" rtlCol="0">
            <a:noAutofit/>
          </a:bodyPr>
          <a:lstStyle/>
          <a:p>
            <a:pPr marL="12700" algn="just">
              <a:spcBef>
                <a:spcPts val="100"/>
              </a:spcBef>
            </a:pPr>
            <a:r>
              <a:rPr lang="en-US" altLang="en-US" sz="2400" kern="0" noProof="1">
                <a:latin typeface="DejaVu Sans"/>
                <a:ea typeface="Arial" panose="020B0604020202020204" pitchFamily="34" charset="0"/>
                <a:cs typeface="DejaVu Sans"/>
              </a:rPr>
              <a:t>In practical applications of GIS, all possible relationships in spatial data should be used </a:t>
            </a:r>
            <a:r>
              <a:rPr lang="en-US" altLang="en-US" sz="2400" b="1" kern="0" noProof="1" smtClean="0">
                <a:latin typeface="DejaVu Sans"/>
                <a:ea typeface="Arial" panose="020B0604020202020204" pitchFamily="34" charset="0"/>
                <a:cs typeface="DejaVu Sans"/>
              </a:rPr>
              <a:t>logically</a:t>
            </a:r>
            <a:r>
              <a:rPr lang="en-US" altLang="en-US" sz="2400" kern="0" noProof="1" smtClean="0">
                <a:latin typeface="DejaVu Sans"/>
                <a:ea typeface="Arial" panose="020B0604020202020204" pitchFamily="34" charset="0"/>
                <a:cs typeface="DejaVu Sans"/>
              </a:rPr>
              <a:t> </a:t>
            </a:r>
            <a:r>
              <a:rPr lang="en-US" altLang="en-US" sz="2400" kern="0" noProof="1">
                <a:latin typeface="DejaVu Sans"/>
                <a:ea typeface="Arial" panose="020B0604020202020204" pitchFamily="34" charset="0"/>
                <a:cs typeface="DejaVu Sans"/>
              </a:rPr>
              <a:t>with more </a:t>
            </a:r>
            <a:r>
              <a:rPr lang="en-US" altLang="en-US" sz="2400" b="1" kern="0" noProof="1">
                <a:latin typeface="DejaVu Sans"/>
                <a:ea typeface="Arial" panose="020B0604020202020204" pitchFamily="34" charset="0"/>
                <a:cs typeface="DejaVu Sans"/>
              </a:rPr>
              <a:t>complicated data structures. </a:t>
            </a:r>
            <a:endParaRPr lang="en-US" altLang="en-US" sz="2400" b="1" kern="0" noProof="1" smtClean="0">
              <a:latin typeface="DejaVu Sans"/>
              <a:ea typeface="Arial" panose="020B0604020202020204" pitchFamily="34" charset="0"/>
              <a:cs typeface="DejaVu Sans"/>
            </a:endParaRPr>
          </a:p>
          <a:p>
            <a:pPr marL="12700" algn="just">
              <a:spcBef>
                <a:spcPts val="100"/>
              </a:spcBef>
            </a:pPr>
            <a:endParaRPr lang="en-US" altLang="en-US" sz="2400" kern="0" noProof="1">
              <a:latin typeface="DejaVu Sans"/>
              <a:ea typeface="Arial" panose="020B0604020202020204" pitchFamily="34" charset="0"/>
              <a:cs typeface="DejaVu Sans"/>
            </a:endParaRPr>
          </a:p>
          <a:p>
            <a:pPr marL="12700" algn="just">
              <a:spcBef>
                <a:spcPts val="100"/>
              </a:spcBef>
            </a:pPr>
            <a:r>
              <a:rPr lang="en-US" altLang="en-US" sz="2400" kern="0" noProof="1">
                <a:latin typeface="DejaVu Sans"/>
                <a:ea typeface="Arial" panose="020B0604020202020204" pitchFamily="34" charset="0"/>
                <a:cs typeface="DejaVu Sans"/>
              </a:rPr>
              <a:t>The following topology relationships are commonly defined. </a:t>
            </a:r>
            <a:endParaRPr lang="en-US" altLang="en-US" sz="2400" kern="0" noProof="1" smtClean="0">
              <a:latin typeface="DejaVu Sans"/>
              <a:ea typeface="Arial" panose="020B0604020202020204" pitchFamily="34" charset="0"/>
              <a:cs typeface="DejaVu Sans"/>
            </a:endParaRPr>
          </a:p>
          <a:p>
            <a:pPr marL="12700" algn="just">
              <a:spcBef>
                <a:spcPts val="100"/>
              </a:spcBef>
            </a:pPr>
            <a:endParaRPr kumimoji="0" lang="en-US" altLang="en-US" sz="2400" b="0" i="0" u="none" strike="noStrike" kern="0" cap="none" spc="0" normalizeH="0" baseline="0" noProof="1">
              <a:solidFill>
                <a:schemeClr val="tx1"/>
              </a:solidFill>
              <a:latin typeface="DejaVu Sans"/>
              <a:ea typeface="Arial" panose="020B0604020202020204" pitchFamily="34" charset="0"/>
              <a:cs typeface="DejaVu Sans"/>
            </a:endParaRPr>
          </a:p>
          <a:p>
            <a:pPr marL="12700" algn="just">
              <a:spcBef>
                <a:spcPts val="100"/>
              </a:spcBef>
            </a:pPr>
            <a:r>
              <a:rPr lang="en-US" altLang="en-US" sz="2400" b="1" kern="0" noProof="1">
                <a:latin typeface="DejaVu Sans"/>
                <a:ea typeface="Arial" panose="020B0604020202020204" pitchFamily="34" charset="0"/>
                <a:cs typeface="DejaVu Sans"/>
              </a:rPr>
              <a:t>a. Point-Pont Relationship </a:t>
            </a:r>
          </a:p>
          <a:p>
            <a:pPr marL="12700" algn="just">
              <a:spcBef>
                <a:spcPts val="100"/>
              </a:spcBef>
            </a:pPr>
            <a:r>
              <a:rPr lang="en-US" altLang="en-US" sz="2400" kern="0" noProof="1">
                <a:latin typeface="DejaVu Sans"/>
                <a:ea typeface="Arial" panose="020B0604020202020204" pitchFamily="34" charset="0"/>
                <a:cs typeface="DejaVu Sans"/>
              </a:rPr>
              <a:t>"is within”: within a certain distance </a:t>
            </a:r>
          </a:p>
          <a:p>
            <a:pPr marL="12700" algn="just">
              <a:spcBef>
                <a:spcPts val="100"/>
              </a:spcBef>
            </a:pPr>
            <a:r>
              <a:rPr lang="en-US" altLang="en-US" sz="2400" kern="0" noProof="1">
                <a:latin typeface="DejaVu Sans"/>
                <a:ea typeface="Arial" panose="020B0604020202020204" pitchFamily="34" charset="0"/>
                <a:cs typeface="DejaVu Sans"/>
              </a:rPr>
              <a:t>"is nearest to”: nearest to a certain point </a:t>
            </a:r>
            <a:endParaRPr kumimoji="0" lang="en-US" altLang="en-US" sz="2400" b="0" i="0" u="none" strike="noStrike" kern="0" cap="none" spc="0" normalizeH="0" baseline="0" noProof="1">
              <a:solidFill>
                <a:schemeClr val="tx1"/>
              </a:solidFill>
              <a:latin typeface="DejaVu Sans"/>
              <a:ea typeface="Arial" panose="020B0604020202020204" pitchFamily="34" charset="0"/>
              <a:cs typeface="DejaVu Sans"/>
            </a:endParaRPr>
          </a:p>
        </p:txBody>
      </p:sp>
      <p:pic>
        <p:nvPicPr>
          <p:cNvPr id="2" name="Picture 1"/>
          <p:cNvPicPr>
            <a:picLocks noChangeAspect="1"/>
          </p:cNvPicPr>
          <p:nvPr/>
        </p:nvPicPr>
        <p:blipFill>
          <a:blip r:embed="rId3"/>
          <a:stretch>
            <a:fillRect/>
          </a:stretch>
        </p:blipFill>
        <p:spPr>
          <a:xfrm>
            <a:off x="5759562" y="1460732"/>
            <a:ext cx="6190476" cy="4552381"/>
          </a:xfrm>
          <a:prstGeom prst="rect">
            <a:avLst/>
          </a:prstGeom>
        </p:spPr>
      </p:pic>
    </p:spTree>
    <p:extLst>
      <p:ext uri="{BB962C8B-B14F-4D97-AF65-F5344CB8AC3E}">
        <p14:creationId xmlns:p14="http://schemas.microsoft.com/office/powerpoint/2010/main" val="230380273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b="1" dirty="0">
                <a:ln/>
                <a:solidFill>
                  <a:schemeClr val="accent1">
                    <a:lumMod val="50000"/>
                  </a:schemeClr>
                </a:solidFill>
                <a:effectLst>
                  <a:outerShdw blurRad="38100" dist="19050" dir="2700000" algn="tl" rotWithShape="0">
                    <a:schemeClr val="dk1">
                      <a:alpha val="40000"/>
                    </a:schemeClr>
                  </a:outerShdw>
                </a:effectLst>
                <a:sym typeface="+mn-ea"/>
              </a:rPr>
              <a:t>Topological Relationships between Spatial Objects </a:t>
            </a:r>
            <a:endParaRPr lang="en-IN" dirty="0"/>
          </a:p>
        </p:txBody>
      </p:sp>
      <p:sp>
        <p:nvSpPr>
          <p:cNvPr id="10" name="object 9"/>
          <p:cNvSpPr txBox="1"/>
          <p:nvPr>
            <p:custDataLst>
              <p:tags r:id="rId1"/>
            </p:custDataLst>
          </p:nvPr>
        </p:nvSpPr>
        <p:spPr>
          <a:xfrm>
            <a:off x="974882" y="1585861"/>
            <a:ext cx="4961894" cy="4302125"/>
          </a:xfrm>
          <a:prstGeom prst="rect">
            <a:avLst/>
          </a:prstGeom>
        </p:spPr>
        <p:txBody>
          <a:bodyPr vert="horz" wrap="square" lIns="0" tIns="12700" rIns="0" bIns="0" rtlCol="0">
            <a:noAutofit/>
          </a:bodyPr>
          <a:lstStyle/>
          <a:p>
            <a:pPr marL="12700" algn="just">
              <a:spcBef>
                <a:spcPts val="100"/>
              </a:spcBef>
            </a:pPr>
            <a:r>
              <a:rPr lang="en-US" altLang="en-US" sz="2400" kern="0" noProof="1" smtClean="0">
                <a:latin typeface="DejaVu Sans"/>
                <a:ea typeface="Arial" panose="020B0604020202020204" pitchFamily="34" charset="0"/>
                <a:cs typeface="DejaVu Sans"/>
              </a:rPr>
              <a:t>The </a:t>
            </a:r>
            <a:r>
              <a:rPr lang="en-US" altLang="en-US" sz="2400" kern="0" noProof="1">
                <a:latin typeface="DejaVu Sans"/>
                <a:ea typeface="Arial" panose="020B0604020202020204" pitchFamily="34" charset="0"/>
                <a:cs typeface="DejaVu Sans"/>
              </a:rPr>
              <a:t>following topology relationships are commonly defined. </a:t>
            </a:r>
            <a:endParaRPr lang="en-US" altLang="en-US" sz="2400" kern="0" noProof="1" smtClean="0">
              <a:latin typeface="DejaVu Sans"/>
              <a:ea typeface="Arial" panose="020B0604020202020204" pitchFamily="34" charset="0"/>
              <a:cs typeface="DejaVu Sans"/>
            </a:endParaRPr>
          </a:p>
          <a:p>
            <a:pPr marL="12700" algn="just">
              <a:spcBef>
                <a:spcPts val="100"/>
              </a:spcBef>
            </a:pPr>
            <a:endParaRPr kumimoji="0" lang="en-US" altLang="en-US" sz="2400" b="0" i="0" u="none" strike="noStrike" kern="0" cap="none" spc="0" normalizeH="0" baseline="0" noProof="1">
              <a:solidFill>
                <a:schemeClr val="tx1"/>
              </a:solidFill>
              <a:latin typeface="DejaVu Sans"/>
              <a:ea typeface="Arial" panose="020B0604020202020204" pitchFamily="34" charset="0"/>
              <a:cs typeface="DejaVu Sans"/>
            </a:endParaRPr>
          </a:p>
          <a:p>
            <a:pPr marL="12700" algn="just">
              <a:spcBef>
                <a:spcPts val="100"/>
              </a:spcBef>
            </a:pPr>
            <a:r>
              <a:rPr lang="en-US" altLang="en-US" sz="2400" b="1" kern="0" noProof="1">
                <a:latin typeface="DejaVu Sans"/>
                <a:ea typeface="Arial" panose="020B0604020202020204" pitchFamily="34" charset="0"/>
                <a:cs typeface="DejaVu Sans"/>
              </a:rPr>
              <a:t>b. Point-Line Relationships </a:t>
            </a:r>
          </a:p>
          <a:p>
            <a:pPr marL="12700" algn="just">
              <a:spcBef>
                <a:spcPts val="100"/>
              </a:spcBef>
            </a:pPr>
            <a:r>
              <a:rPr lang="en-US" altLang="en-US" sz="2400" kern="0" noProof="1">
                <a:latin typeface="DejaVu Sans"/>
                <a:ea typeface="Arial" panose="020B0604020202020204" pitchFamily="34" charset="0"/>
                <a:cs typeface="DejaVu Sans"/>
              </a:rPr>
              <a:t>"on line”: a point on a line </a:t>
            </a:r>
          </a:p>
          <a:p>
            <a:pPr marL="12700" algn="just">
              <a:spcBef>
                <a:spcPts val="100"/>
              </a:spcBef>
            </a:pPr>
            <a:r>
              <a:rPr lang="en-US" altLang="en-US" sz="2400" kern="0" noProof="1">
                <a:latin typeface="DejaVu Sans"/>
                <a:ea typeface="Arial" panose="020B0604020202020204" pitchFamily="34" charset="0"/>
                <a:cs typeface="DejaVu Sans"/>
              </a:rPr>
              <a:t>"is nearest to”: a point nearest to a line </a:t>
            </a:r>
          </a:p>
          <a:p>
            <a:pPr marL="12700" algn="just">
              <a:spcBef>
                <a:spcPts val="100"/>
              </a:spcBef>
            </a:pPr>
            <a:endParaRPr lang="en-US" altLang="en-US" sz="2400" kern="0" noProof="1">
              <a:latin typeface="DejaVu Sans"/>
              <a:ea typeface="Arial" panose="020B0604020202020204" pitchFamily="34" charset="0"/>
              <a:cs typeface="DejaVu Sans"/>
            </a:endParaRPr>
          </a:p>
          <a:p>
            <a:pPr marL="12700" algn="just">
              <a:spcBef>
                <a:spcPts val="100"/>
              </a:spcBef>
            </a:pPr>
            <a:r>
              <a:rPr lang="en-US" altLang="en-US" sz="2400" b="1" kern="0" noProof="1">
                <a:latin typeface="DejaVu Sans"/>
                <a:ea typeface="Arial" panose="020B0604020202020204" pitchFamily="34" charset="0"/>
                <a:cs typeface="DejaVu Sans"/>
              </a:rPr>
              <a:t>c. Point-area Relationships </a:t>
            </a:r>
          </a:p>
          <a:p>
            <a:pPr marL="12700" algn="just">
              <a:spcBef>
                <a:spcPts val="100"/>
              </a:spcBef>
            </a:pPr>
            <a:r>
              <a:rPr lang="en-US" altLang="en-US" sz="2400" kern="0" noProof="1">
                <a:latin typeface="DejaVu Sans"/>
                <a:ea typeface="Arial" panose="020B0604020202020204" pitchFamily="34" charset="0"/>
                <a:cs typeface="DejaVu Sans"/>
              </a:rPr>
              <a:t>"is contained in: a point in an area </a:t>
            </a:r>
          </a:p>
          <a:p>
            <a:pPr marL="12700" algn="just">
              <a:spcBef>
                <a:spcPts val="100"/>
              </a:spcBef>
            </a:pPr>
            <a:r>
              <a:rPr lang="en-US" altLang="en-US" sz="2400" kern="0" noProof="1">
                <a:latin typeface="DejaVu Sans"/>
                <a:ea typeface="Arial" panose="020B0604020202020204" pitchFamily="34" charset="0"/>
                <a:cs typeface="DejaVu Sans"/>
              </a:rPr>
              <a:t>"on border of area”: a point on border of an are</a:t>
            </a:r>
            <a:endParaRPr kumimoji="0" lang="en-US" altLang="en-US" sz="2400" b="0" i="0" u="none" strike="noStrike" kern="0" cap="none" spc="0" normalizeH="0" baseline="0" noProof="1">
              <a:solidFill>
                <a:schemeClr val="tx1"/>
              </a:solidFill>
              <a:latin typeface="DejaVu Sans"/>
              <a:ea typeface="Arial" panose="020B0604020202020204" pitchFamily="34" charset="0"/>
              <a:cs typeface="DejaVu Sans"/>
            </a:endParaRPr>
          </a:p>
        </p:txBody>
      </p:sp>
      <p:pic>
        <p:nvPicPr>
          <p:cNvPr id="4" name="Picture 3"/>
          <p:cNvPicPr>
            <a:picLocks noChangeAspect="1"/>
          </p:cNvPicPr>
          <p:nvPr/>
        </p:nvPicPr>
        <p:blipFill>
          <a:blip r:embed="rId3"/>
          <a:stretch>
            <a:fillRect/>
          </a:stretch>
        </p:blipFill>
        <p:spPr>
          <a:xfrm>
            <a:off x="5759562" y="1460732"/>
            <a:ext cx="6190476" cy="4552381"/>
          </a:xfrm>
          <a:prstGeom prst="rect">
            <a:avLst/>
          </a:prstGeom>
        </p:spPr>
      </p:pic>
    </p:spTree>
    <p:extLst>
      <p:ext uri="{BB962C8B-B14F-4D97-AF65-F5344CB8AC3E}">
        <p14:creationId xmlns:p14="http://schemas.microsoft.com/office/powerpoint/2010/main" val="414589388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b="1" dirty="0">
                <a:ln/>
                <a:solidFill>
                  <a:schemeClr val="accent1">
                    <a:lumMod val="50000"/>
                  </a:schemeClr>
                </a:solidFill>
                <a:effectLst>
                  <a:outerShdw blurRad="38100" dist="19050" dir="2700000" algn="tl" rotWithShape="0">
                    <a:schemeClr val="dk1">
                      <a:alpha val="40000"/>
                    </a:schemeClr>
                  </a:outerShdw>
                </a:effectLst>
                <a:sym typeface="+mn-ea"/>
              </a:rPr>
              <a:t>Topological Relationships between Spatial Objects </a:t>
            </a:r>
            <a:endParaRPr lang="en-IN" dirty="0"/>
          </a:p>
        </p:txBody>
      </p:sp>
      <p:sp>
        <p:nvSpPr>
          <p:cNvPr id="10" name="object 9"/>
          <p:cNvSpPr txBox="1"/>
          <p:nvPr>
            <p:custDataLst>
              <p:tags r:id="rId1"/>
            </p:custDataLst>
          </p:nvPr>
        </p:nvSpPr>
        <p:spPr>
          <a:xfrm>
            <a:off x="974882" y="1585861"/>
            <a:ext cx="5357679" cy="4302125"/>
          </a:xfrm>
          <a:prstGeom prst="rect">
            <a:avLst/>
          </a:prstGeom>
        </p:spPr>
        <p:txBody>
          <a:bodyPr vert="horz" wrap="square" lIns="0" tIns="12700" rIns="0" bIns="0" rtlCol="0">
            <a:noAutofit/>
          </a:bodyPr>
          <a:lstStyle/>
          <a:p>
            <a:pPr marL="12700" algn="just">
              <a:spcBef>
                <a:spcPts val="100"/>
              </a:spcBef>
            </a:pPr>
            <a:r>
              <a:rPr lang="en-US" altLang="en-US" sz="2400" kern="0" noProof="1" smtClean="0">
                <a:latin typeface="DejaVu Sans"/>
                <a:ea typeface="Arial" panose="020B0604020202020204" pitchFamily="34" charset="0"/>
                <a:cs typeface="DejaVu Sans"/>
              </a:rPr>
              <a:t>The </a:t>
            </a:r>
            <a:r>
              <a:rPr lang="en-US" altLang="en-US" sz="2400" kern="0" noProof="1">
                <a:latin typeface="DejaVu Sans"/>
                <a:ea typeface="Arial" panose="020B0604020202020204" pitchFamily="34" charset="0"/>
                <a:cs typeface="DejaVu Sans"/>
              </a:rPr>
              <a:t>following topology relationships are commonly defined. </a:t>
            </a:r>
            <a:endParaRPr lang="en-US" altLang="en-US" sz="2400" kern="0" noProof="1" smtClean="0">
              <a:latin typeface="DejaVu Sans"/>
              <a:ea typeface="Arial" panose="020B0604020202020204" pitchFamily="34" charset="0"/>
              <a:cs typeface="DejaVu Sans"/>
            </a:endParaRPr>
          </a:p>
          <a:p>
            <a:pPr marL="12700" algn="just">
              <a:spcBef>
                <a:spcPts val="100"/>
              </a:spcBef>
            </a:pPr>
            <a:endParaRPr kumimoji="0" lang="en-US" altLang="en-US" sz="2400" b="0" i="0" u="none" strike="noStrike" kern="0" cap="none" spc="0" normalizeH="0" baseline="0" noProof="1">
              <a:solidFill>
                <a:schemeClr val="tx1"/>
              </a:solidFill>
              <a:latin typeface="DejaVu Sans"/>
              <a:ea typeface="Arial" panose="020B0604020202020204" pitchFamily="34" charset="0"/>
              <a:cs typeface="DejaVu Sans"/>
            </a:endParaRPr>
          </a:p>
          <a:p>
            <a:pPr marL="12700" algn="just">
              <a:spcBef>
                <a:spcPts val="100"/>
              </a:spcBef>
            </a:pPr>
            <a:r>
              <a:rPr lang="en-US" altLang="en-US" sz="2400" b="1" kern="0" noProof="1">
                <a:latin typeface="DejaVu Sans"/>
                <a:ea typeface="Arial" panose="020B0604020202020204" pitchFamily="34" charset="0"/>
                <a:cs typeface="DejaVu Sans"/>
              </a:rPr>
              <a:t>d. Line-Line Relationships </a:t>
            </a:r>
          </a:p>
          <a:p>
            <a:pPr marL="12700" algn="just">
              <a:spcBef>
                <a:spcPts val="100"/>
              </a:spcBef>
            </a:pPr>
            <a:r>
              <a:rPr lang="en-US" altLang="en-US" sz="2400" kern="0" noProof="1">
                <a:latin typeface="DejaVu Sans"/>
                <a:ea typeface="Arial" panose="020B0604020202020204" pitchFamily="34" charset="0"/>
                <a:cs typeface="DejaVu Sans"/>
              </a:rPr>
              <a:t>"intersects”: two lines intersect </a:t>
            </a:r>
          </a:p>
          <a:p>
            <a:pPr marL="12700" algn="just">
              <a:spcBef>
                <a:spcPts val="100"/>
              </a:spcBef>
            </a:pPr>
            <a:r>
              <a:rPr lang="en-US" altLang="en-US" sz="2400" kern="0" noProof="1">
                <a:latin typeface="DejaVu Sans"/>
                <a:ea typeface="Arial" panose="020B0604020202020204" pitchFamily="34" charset="0"/>
                <a:cs typeface="DejaVu Sans"/>
              </a:rPr>
              <a:t>"crosses" : two lines cross without an intersect </a:t>
            </a:r>
          </a:p>
          <a:p>
            <a:pPr marL="12700" algn="just">
              <a:spcBef>
                <a:spcPts val="100"/>
              </a:spcBef>
            </a:pPr>
            <a:r>
              <a:rPr lang="en-US" altLang="en-US" sz="2400" kern="0" noProof="1">
                <a:latin typeface="DejaVu Sans"/>
                <a:ea typeface="Arial" panose="020B0604020202020204" pitchFamily="34" charset="0"/>
                <a:cs typeface="DejaVu Sans"/>
              </a:rPr>
              <a:t>"flow into" : a stream flows into the river </a:t>
            </a:r>
            <a:endParaRPr lang="en-US" altLang="en-US" sz="2400" kern="0" noProof="1" smtClean="0">
              <a:latin typeface="DejaVu Sans"/>
              <a:ea typeface="Arial" panose="020B0604020202020204" pitchFamily="34" charset="0"/>
              <a:cs typeface="DejaVu Sans"/>
            </a:endParaRPr>
          </a:p>
          <a:p>
            <a:pPr marL="12700" algn="just">
              <a:spcBef>
                <a:spcPts val="100"/>
              </a:spcBef>
            </a:pPr>
            <a:endParaRPr lang="en-US" altLang="en-US" sz="2400" kern="0" noProof="1">
              <a:latin typeface="DejaVu Sans"/>
              <a:ea typeface="Arial" panose="020B0604020202020204" pitchFamily="34" charset="0"/>
              <a:cs typeface="DejaVu Sans"/>
            </a:endParaRPr>
          </a:p>
          <a:p>
            <a:pPr marL="12700" algn="just">
              <a:spcBef>
                <a:spcPts val="100"/>
              </a:spcBef>
            </a:pPr>
            <a:r>
              <a:rPr lang="en-US" altLang="en-US" sz="2400" b="1" kern="0" noProof="1">
                <a:latin typeface="DejaVu Sans"/>
                <a:ea typeface="Arial" panose="020B0604020202020204" pitchFamily="34" charset="0"/>
                <a:cs typeface="DejaVu Sans"/>
              </a:rPr>
              <a:t>e. Line-Area Relationship </a:t>
            </a:r>
          </a:p>
          <a:p>
            <a:pPr marL="12700" algn="just">
              <a:spcBef>
                <a:spcPts val="100"/>
              </a:spcBef>
            </a:pPr>
            <a:r>
              <a:rPr lang="en-US" altLang="en-US" sz="2400" kern="0" noProof="1">
                <a:latin typeface="DejaVu Sans"/>
                <a:ea typeface="Arial" panose="020B0604020202020204" pitchFamily="34" charset="0"/>
                <a:cs typeface="DejaVu Sans"/>
              </a:rPr>
              <a:t>"intersects" : a line intersects an area </a:t>
            </a:r>
          </a:p>
          <a:p>
            <a:pPr marL="12700" algn="just">
              <a:spcBef>
                <a:spcPts val="100"/>
              </a:spcBef>
            </a:pPr>
            <a:r>
              <a:rPr lang="en-US" altLang="en-US" sz="2400" kern="0" noProof="1">
                <a:latin typeface="DejaVu Sans"/>
                <a:ea typeface="Arial" panose="020B0604020202020204" pitchFamily="34" charset="0"/>
                <a:cs typeface="DejaVu Sans"/>
              </a:rPr>
              <a:t>"borders" : a line is a part of border of an area </a:t>
            </a:r>
            <a:endParaRPr kumimoji="0" lang="en-US" altLang="en-US" sz="2400" b="0" i="0" u="none" strike="noStrike" kern="0" cap="none" spc="0" normalizeH="0" baseline="0" noProof="1">
              <a:solidFill>
                <a:schemeClr val="tx1"/>
              </a:solidFill>
              <a:latin typeface="DejaVu Sans"/>
              <a:ea typeface="Arial" panose="020B0604020202020204" pitchFamily="34" charset="0"/>
              <a:cs typeface="DejaVu Sans"/>
            </a:endParaRPr>
          </a:p>
        </p:txBody>
      </p:sp>
      <p:pic>
        <p:nvPicPr>
          <p:cNvPr id="4" name="Picture 3"/>
          <p:cNvPicPr>
            <a:picLocks noChangeAspect="1"/>
          </p:cNvPicPr>
          <p:nvPr/>
        </p:nvPicPr>
        <p:blipFill>
          <a:blip r:embed="rId3"/>
          <a:stretch>
            <a:fillRect/>
          </a:stretch>
        </p:blipFill>
        <p:spPr>
          <a:xfrm>
            <a:off x="6537277" y="1932441"/>
            <a:ext cx="5549031" cy="4080672"/>
          </a:xfrm>
          <a:prstGeom prst="rect">
            <a:avLst/>
          </a:prstGeom>
        </p:spPr>
      </p:pic>
    </p:spTree>
    <p:extLst>
      <p:ext uri="{BB962C8B-B14F-4D97-AF65-F5344CB8AC3E}">
        <p14:creationId xmlns:p14="http://schemas.microsoft.com/office/powerpoint/2010/main" val="261079505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b="1" dirty="0">
                <a:ln/>
                <a:solidFill>
                  <a:schemeClr val="accent1">
                    <a:lumMod val="50000"/>
                  </a:schemeClr>
                </a:solidFill>
                <a:effectLst>
                  <a:outerShdw blurRad="38100" dist="19050" dir="2700000" algn="tl" rotWithShape="0">
                    <a:schemeClr val="dk1">
                      <a:alpha val="40000"/>
                    </a:schemeClr>
                  </a:outerShdw>
                </a:effectLst>
                <a:sym typeface="+mn-ea"/>
              </a:rPr>
              <a:t>What is a Geographic Information System</a:t>
            </a:r>
            <a:r>
              <a:rPr lang="en-US" b="1" dirty="0" smtClean="0">
                <a:ln/>
                <a:solidFill>
                  <a:schemeClr val="accent1">
                    <a:lumMod val="50000"/>
                  </a:schemeClr>
                </a:solidFill>
                <a:effectLst>
                  <a:outerShdw blurRad="38100" dist="19050" dir="2700000" algn="tl" rotWithShape="0">
                    <a:schemeClr val="dk1">
                      <a:alpha val="40000"/>
                    </a:schemeClr>
                  </a:outerShdw>
                </a:effectLst>
                <a:sym typeface="+mn-ea"/>
              </a:rPr>
              <a:t>?</a:t>
            </a:r>
            <a:endParaRPr lang="en-IN" dirty="0"/>
          </a:p>
        </p:txBody>
      </p:sp>
      <p:sp>
        <p:nvSpPr>
          <p:cNvPr id="10" name="object 9"/>
          <p:cNvSpPr txBox="1"/>
          <p:nvPr>
            <p:custDataLst>
              <p:tags r:id="rId1"/>
            </p:custDataLst>
          </p:nvPr>
        </p:nvSpPr>
        <p:spPr>
          <a:xfrm>
            <a:off x="974882" y="1585861"/>
            <a:ext cx="10584771" cy="4302125"/>
          </a:xfrm>
          <a:prstGeom prst="rect">
            <a:avLst/>
          </a:prstGeom>
        </p:spPr>
        <p:txBody>
          <a:bodyPr vert="horz" wrap="square" lIns="0" tIns="12700" rIns="0" bIns="0" rtlCol="0">
            <a:noAutofit/>
          </a:bodyPr>
          <a:lstStyle/>
          <a:p>
            <a:pPr marL="12700" algn="just">
              <a:spcBef>
                <a:spcPts val="100"/>
              </a:spcBef>
            </a:pPr>
            <a:r>
              <a:rPr lang="en-US" altLang="en-US" sz="2400" kern="0" noProof="1">
                <a:latin typeface="DejaVu Sans"/>
                <a:ea typeface="Arial" panose="020B0604020202020204" pitchFamily="34" charset="0"/>
                <a:cs typeface="DejaVu Sans"/>
              </a:rPr>
              <a:t>Geographic Information System (GIS) – A computer-based system for the collection, storage, organization, maintenance, and analysis of spatially-referenced data, and the output of spatially-referenced information.</a:t>
            </a:r>
          </a:p>
          <a:p>
            <a:pPr marL="12700" algn="just">
              <a:spcBef>
                <a:spcPts val="100"/>
              </a:spcBef>
            </a:pPr>
            <a:endParaRPr lang="en-US" altLang="en-US" sz="2400" kern="0" noProof="1">
              <a:latin typeface="DejaVu Sans"/>
              <a:ea typeface="Arial" panose="020B0604020202020204" pitchFamily="34" charset="0"/>
              <a:cs typeface="DejaVu Sans"/>
            </a:endParaRPr>
          </a:p>
          <a:p>
            <a:pPr marL="12700" algn="just">
              <a:spcBef>
                <a:spcPts val="100"/>
              </a:spcBef>
            </a:pPr>
            <a:r>
              <a:rPr lang="en-US" altLang="en-US" sz="2400" b="1" kern="0" noProof="1">
                <a:latin typeface="DejaVu Sans"/>
                <a:ea typeface="Arial" panose="020B0604020202020204" pitchFamily="34" charset="0"/>
                <a:cs typeface="DejaVu Sans"/>
              </a:rPr>
              <a:t>Data</a:t>
            </a:r>
            <a:r>
              <a:rPr lang="en-US" altLang="en-US" sz="2400" kern="0" noProof="1">
                <a:latin typeface="DejaVu Sans"/>
                <a:ea typeface="Arial" panose="020B0604020202020204" pitchFamily="34" charset="0"/>
                <a:cs typeface="DejaVu Sans"/>
              </a:rPr>
              <a:t> – </a:t>
            </a:r>
            <a:r>
              <a:rPr lang="en-US" altLang="en-US" sz="2400" b="1" kern="0" noProof="1">
                <a:latin typeface="DejaVu Sans"/>
                <a:ea typeface="Arial" panose="020B0604020202020204" pitchFamily="34" charset="0"/>
                <a:cs typeface="DejaVu Sans"/>
              </a:rPr>
              <a:t>Any collection of related facts</a:t>
            </a:r>
            <a:r>
              <a:rPr lang="en-US" altLang="en-US" sz="2400" kern="0" noProof="1">
                <a:latin typeface="DejaVu Sans"/>
                <a:ea typeface="Arial" panose="020B0604020202020204" pitchFamily="34" charset="0"/>
                <a:cs typeface="DejaVu Sans"/>
              </a:rPr>
              <a:t>; the basic elements of information.</a:t>
            </a:r>
          </a:p>
          <a:p>
            <a:pPr marL="12700" algn="just">
              <a:spcBef>
                <a:spcPts val="100"/>
              </a:spcBef>
            </a:pPr>
            <a:endParaRPr lang="en-US" altLang="en-US" sz="2400" kern="0" noProof="1" smtClean="0">
              <a:latin typeface="DejaVu Sans"/>
              <a:ea typeface="Arial" panose="020B0604020202020204" pitchFamily="34" charset="0"/>
              <a:cs typeface="DejaVu Sans"/>
            </a:endParaRPr>
          </a:p>
          <a:p>
            <a:pPr marL="12700" algn="just">
              <a:spcBef>
                <a:spcPts val="100"/>
              </a:spcBef>
            </a:pPr>
            <a:r>
              <a:rPr lang="en-US" altLang="en-US" sz="2400" b="1" kern="0" noProof="1" smtClean="0">
                <a:latin typeface="DejaVu Sans"/>
                <a:ea typeface="Arial" panose="020B0604020202020204" pitchFamily="34" charset="0"/>
                <a:cs typeface="DejaVu Sans"/>
              </a:rPr>
              <a:t>Information</a:t>
            </a:r>
            <a:r>
              <a:rPr lang="en-US" altLang="en-US" sz="2400" kern="0" noProof="1" smtClean="0">
                <a:latin typeface="DejaVu Sans"/>
                <a:ea typeface="Arial" panose="020B0604020202020204" pitchFamily="34" charset="0"/>
                <a:cs typeface="DejaVu Sans"/>
              </a:rPr>
              <a:t> </a:t>
            </a:r>
            <a:r>
              <a:rPr lang="en-US" altLang="en-US" sz="2400" kern="0" noProof="1">
                <a:latin typeface="DejaVu Sans"/>
                <a:ea typeface="Arial" panose="020B0604020202020204" pitchFamily="34" charset="0"/>
                <a:cs typeface="DejaVu Sans"/>
              </a:rPr>
              <a:t>- </a:t>
            </a:r>
            <a:r>
              <a:rPr lang="en-US" altLang="en-US" sz="2400" b="1" kern="0" noProof="1">
                <a:latin typeface="DejaVu Sans"/>
                <a:ea typeface="Arial" panose="020B0604020202020204" pitchFamily="34" charset="0"/>
                <a:cs typeface="DejaVu Sans"/>
              </a:rPr>
              <a:t>Data</a:t>
            </a:r>
            <a:r>
              <a:rPr lang="en-US" altLang="en-US" sz="2400" kern="0" noProof="1">
                <a:latin typeface="DejaVu Sans"/>
                <a:ea typeface="Arial" panose="020B0604020202020204" pitchFamily="34" charset="0"/>
                <a:cs typeface="DejaVu Sans"/>
              </a:rPr>
              <a:t> that have been </a:t>
            </a:r>
            <a:r>
              <a:rPr lang="en-US" altLang="en-US" sz="2400" b="1" kern="0" noProof="1">
                <a:latin typeface="DejaVu Sans"/>
                <a:ea typeface="Arial" panose="020B0604020202020204" pitchFamily="34" charset="0"/>
                <a:cs typeface="DejaVu Sans"/>
              </a:rPr>
              <a:t>processed</a:t>
            </a:r>
            <a:r>
              <a:rPr lang="en-US" altLang="en-US" sz="2400" kern="0" noProof="1">
                <a:latin typeface="DejaVu Sans"/>
                <a:ea typeface="Arial" panose="020B0604020202020204" pitchFamily="34" charset="0"/>
                <a:cs typeface="DejaVu Sans"/>
              </a:rPr>
              <a:t> to be </a:t>
            </a:r>
            <a:r>
              <a:rPr lang="en-US" altLang="en-US" sz="2400" b="1" kern="0" noProof="1">
                <a:latin typeface="DejaVu Sans"/>
                <a:ea typeface="Arial" panose="020B0604020202020204" pitchFamily="34" charset="0"/>
                <a:cs typeface="DejaVu Sans"/>
              </a:rPr>
              <a:t>useful</a:t>
            </a:r>
            <a:r>
              <a:rPr lang="en-US" altLang="en-US" sz="2400" kern="0" noProof="1">
                <a:latin typeface="DejaVu Sans"/>
                <a:ea typeface="Arial" panose="020B0604020202020204" pitchFamily="34" charset="0"/>
                <a:cs typeface="DejaVu Sans"/>
              </a:rPr>
              <a:t>; provides answers to </a:t>
            </a:r>
            <a:r>
              <a:rPr lang="en-US" altLang="en-US" sz="2400" b="1" kern="0" noProof="1">
                <a:latin typeface="DejaVu Sans"/>
                <a:ea typeface="Arial" panose="020B0604020202020204" pitchFamily="34" charset="0"/>
                <a:cs typeface="DejaVu Sans"/>
              </a:rPr>
              <a:t>"who", "what", "where", </a:t>
            </a:r>
            <a:r>
              <a:rPr lang="en-US" altLang="en-US" sz="2400" kern="0" noProof="1">
                <a:latin typeface="DejaVu Sans"/>
                <a:ea typeface="Arial" panose="020B0604020202020204" pitchFamily="34" charset="0"/>
                <a:cs typeface="DejaVu Sans"/>
              </a:rPr>
              <a:t>and </a:t>
            </a:r>
            <a:r>
              <a:rPr lang="en-US" altLang="en-US" sz="2400" b="1" kern="0" noProof="1">
                <a:latin typeface="DejaVu Sans"/>
                <a:ea typeface="Arial" panose="020B0604020202020204" pitchFamily="34" charset="0"/>
                <a:cs typeface="DejaVu Sans"/>
              </a:rPr>
              <a:t>"when" </a:t>
            </a:r>
            <a:r>
              <a:rPr lang="en-US" altLang="en-US" sz="2400" kern="0" noProof="1">
                <a:latin typeface="DejaVu Sans"/>
                <a:ea typeface="Arial" panose="020B0604020202020204" pitchFamily="34" charset="0"/>
                <a:cs typeface="DejaVu Sans"/>
              </a:rPr>
              <a:t>questions</a:t>
            </a:r>
          </a:p>
          <a:p>
            <a:pPr marL="12700" algn="just">
              <a:spcBef>
                <a:spcPts val="100"/>
              </a:spcBef>
            </a:pPr>
            <a:endParaRPr lang="en-US" altLang="en-US" sz="2400" kern="0" noProof="1">
              <a:latin typeface="DejaVu Sans"/>
              <a:ea typeface="Arial" panose="020B0604020202020204" pitchFamily="34" charset="0"/>
              <a:cs typeface="DejaVu Sans"/>
            </a:endParaRPr>
          </a:p>
          <a:p>
            <a:pPr marL="12700" algn="just">
              <a:spcBef>
                <a:spcPts val="100"/>
              </a:spcBef>
            </a:pPr>
            <a:r>
              <a:rPr lang="en-US" altLang="en-US" sz="2400" kern="0" noProof="1">
                <a:latin typeface="DejaVu Sans"/>
                <a:ea typeface="Arial" panose="020B0604020202020204" pitchFamily="34" charset="0"/>
                <a:cs typeface="DejaVu Sans"/>
              </a:rPr>
              <a:t>Information can only come from accurate data</a:t>
            </a:r>
            <a:r>
              <a:rPr lang="en-US" altLang="en-US" sz="2400" kern="0" noProof="1" smtClean="0">
                <a:latin typeface="DejaVu Sans"/>
                <a:ea typeface="Arial" panose="020B0604020202020204" pitchFamily="34" charset="0"/>
                <a:cs typeface="DejaVu Sans"/>
              </a:rPr>
              <a:t>.</a:t>
            </a:r>
          </a:p>
          <a:p>
            <a:pPr marL="12700" algn="just">
              <a:spcBef>
                <a:spcPts val="100"/>
              </a:spcBef>
            </a:pPr>
            <a:r>
              <a:rPr lang="en-US" altLang="en-US" sz="2400" kern="0" noProof="1">
                <a:latin typeface="DejaVu Sans"/>
                <a:ea typeface="Arial" panose="020B0604020202020204" pitchFamily="34" charset="0"/>
                <a:cs typeface="DejaVu Sans"/>
              </a:rPr>
              <a:t/>
            </a:r>
            <a:br>
              <a:rPr lang="en-US" altLang="en-US" sz="2400" kern="0" noProof="1">
                <a:latin typeface="DejaVu Sans"/>
                <a:ea typeface="Arial" panose="020B0604020202020204" pitchFamily="34" charset="0"/>
                <a:cs typeface="DejaVu Sans"/>
              </a:rPr>
            </a:br>
            <a:endParaRPr lang="en-US" altLang="en-US" sz="2400" kern="0" noProof="1">
              <a:latin typeface="DejaVu Sans"/>
              <a:ea typeface="Arial" panose="020B0604020202020204" pitchFamily="34" charset="0"/>
              <a:cs typeface="DejaVu Sans"/>
            </a:endParaRPr>
          </a:p>
        </p:txBody>
      </p:sp>
    </p:spTree>
    <p:extLst>
      <p:ext uri="{BB962C8B-B14F-4D97-AF65-F5344CB8AC3E}">
        <p14:creationId xmlns:p14="http://schemas.microsoft.com/office/powerpoint/2010/main" val="22595472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b="1" dirty="0">
                <a:ln/>
                <a:solidFill>
                  <a:schemeClr val="accent1">
                    <a:lumMod val="50000"/>
                  </a:schemeClr>
                </a:solidFill>
                <a:effectLst>
                  <a:outerShdw blurRad="38100" dist="19050" dir="2700000" algn="tl" rotWithShape="0">
                    <a:schemeClr val="dk1">
                      <a:alpha val="40000"/>
                    </a:schemeClr>
                  </a:outerShdw>
                </a:effectLst>
                <a:sym typeface="+mn-ea"/>
              </a:rPr>
              <a:t>Topological Relationships between Spatial Objects </a:t>
            </a:r>
            <a:endParaRPr lang="en-IN" dirty="0"/>
          </a:p>
        </p:txBody>
      </p:sp>
      <p:sp>
        <p:nvSpPr>
          <p:cNvPr id="10" name="object 9"/>
          <p:cNvSpPr txBox="1"/>
          <p:nvPr>
            <p:custDataLst>
              <p:tags r:id="rId1"/>
            </p:custDataLst>
          </p:nvPr>
        </p:nvSpPr>
        <p:spPr>
          <a:xfrm>
            <a:off x="974881" y="1585861"/>
            <a:ext cx="4334097" cy="4302125"/>
          </a:xfrm>
          <a:prstGeom prst="rect">
            <a:avLst/>
          </a:prstGeom>
        </p:spPr>
        <p:txBody>
          <a:bodyPr vert="horz" wrap="square" lIns="0" tIns="12700" rIns="0" bIns="0" rtlCol="0">
            <a:noAutofit/>
          </a:bodyPr>
          <a:lstStyle/>
          <a:p>
            <a:pPr marL="12700" algn="just">
              <a:spcBef>
                <a:spcPts val="100"/>
              </a:spcBef>
            </a:pPr>
            <a:r>
              <a:rPr lang="en-US" altLang="en-US" sz="2400" kern="0" noProof="1" smtClean="0">
                <a:latin typeface="DejaVu Sans"/>
                <a:ea typeface="Arial" panose="020B0604020202020204" pitchFamily="34" charset="0"/>
                <a:cs typeface="DejaVu Sans"/>
              </a:rPr>
              <a:t>The </a:t>
            </a:r>
            <a:r>
              <a:rPr lang="en-US" altLang="en-US" sz="2400" kern="0" noProof="1">
                <a:latin typeface="DejaVu Sans"/>
                <a:ea typeface="Arial" panose="020B0604020202020204" pitchFamily="34" charset="0"/>
                <a:cs typeface="DejaVu Sans"/>
              </a:rPr>
              <a:t>following topology relationships are commonly defined. </a:t>
            </a:r>
            <a:endParaRPr lang="en-US" altLang="en-US" sz="2400" kern="0" noProof="1" smtClean="0">
              <a:latin typeface="DejaVu Sans"/>
              <a:ea typeface="Arial" panose="020B0604020202020204" pitchFamily="34" charset="0"/>
              <a:cs typeface="DejaVu Sans"/>
            </a:endParaRPr>
          </a:p>
          <a:p>
            <a:pPr marL="12700" algn="just">
              <a:spcBef>
                <a:spcPts val="100"/>
              </a:spcBef>
            </a:pPr>
            <a:endParaRPr kumimoji="0" lang="en-US" altLang="en-US" sz="2400" b="0" i="0" u="none" strike="noStrike" kern="0" cap="none" spc="0" normalizeH="0" baseline="0" noProof="1">
              <a:solidFill>
                <a:schemeClr val="tx1"/>
              </a:solidFill>
              <a:latin typeface="DejaVu Sans"/>
              <a:ea typeface="Arial" panose="020B0604020202020204" pitchFamily="34" charset="0"/>
              <a:cs typeface="DejaVu Sans"/>
            </a:endParaRPr>
          </a:p>
          <a:p>
            <a:pPr marL="12700" algn="just">
              <a:spcBef>
                <a:spcPts val="100"/>
              </a:spcBef>
            </a:pPr>
            <a:r>
              <a:rPr lang="en-US" altLang="en-US" sz="2400" b="1" kern="0" noProof="1">
                <a:latin typeface="DejaVu Sans"/>
                <a:ea typeface="Arial" panose="020B0604020202020204" pitchFamily="34" charset="0"/>
                <a:cs typeface="DejaVu Sans"/>
              </a:rPr>
              <a:t>f. Area-Area Relationships </a:t>
            </a:r>
          </a:p>
          <a:p>
            <a:pPr marL="12700" algn="just">
              <a:spcBef>
                <a:spcPts val="100"/>
              </a:spcBef>
            </a:pPr>
            <a:r>
              <a:rPr lang="en-US" altLang="en-US" sz="2400" kern="0" noProof="1">
                <a:latin typeface="DejaVu Sans"/>
                <a:ea typeface="Arial" panose="020B0604020202020204" pitchFamily="34" charset="0"/>
                <a:cs typeface="DejaVu Sans"/>
              </a:rPr>
              <a:t>"overlaps”: two areas overlap </a:t>
            </a:r>
          </a:p>
          <a:p>
            <a:pPr marL="12700" algn="just">
              <a:spcBef>
                <a:spcPts val="100"/>
              </a:spcBef>
            </a:pPr>
            <a:r>
              <a:rPr lang="en-US" altLang="en-US" sz="2400" kern="0" noProof="1">
                <a:latin typeface="DejaVu Sans"/>
                <a:ea typeface="Arial" panose="020B0604020202020204" pitchFamily="34" charset="0"/>
                <a:cs typeface="DejaVu Sans"/>
              </a:rPr>
              <a:t>"is within”: an island within an area </a:t>
            </a:r>
          </a:p>
          <a:p>
            <a:pPr marL="12700" algn="just">
              <a:spcBef>
                <a:spcPts val="100"/>
              </a:spcBef>
            </a:pPr>
            <a:r>
              <a:rPr lang="en-US" altLang="en-US" sz="2400" kern="0" noProof="1">
                <a:latin typeface="DejaVu Sans"/>
                <a:ea typeface="Arial" panose="020B0604020202020204" pitchFamily="34" charset="0"/>
                <a:cs typeface="DejaVu Sans"/>
              </a:rPr>
              <a:t>"is adjacent to”: two area share a common boundary </a:t>
            </a:r>
            <a:endParaRPr lang="en-US" altLang="en-US" sz="2400" kern="0" noProof="1" smtClean="0">
              <a:latin typeface="DejaVu Sans"/>
              <a:ea typeface="Arial" panose="020B0604020202020204" pitchFamily="34" charset="0"/>
              <a:cs typeface="DejaVu Sans"/>
            </a:endParaRPr>
          </a:p>
          <a:p>
            <a:pPr marL="12700" algn="just">
              <a:spcBef>
                <a:spcPts val="100"/>
              </a:spcBef>
            </a:pPr>
            <a:endParaRPr kumimoji="0" lang="en-US" altLang="en-US" sz="2400" b="0" i="0" u="none" strike="noStrike" kern="0" cap="none" spc="0" normalizeH="0" baseline="0" noProof="1">
              <a:solidFill>
                <a:schemeClr val="tx1"/>
              </a:solidFill>
              <a:latin typeface="DejaVu Sans"/>
              <a:ea typeface="Arial" panose="020B0604020202020204" pitchFamily="34" charset="0"/>
              <a:cs typeface="DejaVu Sans"/>
            </a:endParaRPr>
          </a:p>
        </p:txBody>
      </p:sp>
      <p:pic>
        <p:nvPicPr>
          <p:cNvPr id="4" name="Picture 3"/>
          <p:cNvPicPr>
            <a:picLocks noChangeAspect="1"/>
          </p:cNvPicPr>
          <p:nvPr/>
        </p:nvPicPr>
        <p:blipFill>
          <a:blip r:embed="rId3"/>
          <a:stretch>
            <a:fillRect/>
          </a:stretch>
        </p:blipFill>
        <p:spPr>
          <a:xfrm>
            <a:off x="5759562" y="1460732"/>
            <a:ext cx="6190476" cy="4552381"/>
          </a:xfrm>
          <a:prstGeom prst="rect">
            <a:avLst/>
          </a:prstGeom>
        </p:spPr>
      </p:pic>
    </p:spTree>
    <p:extLst>
      <p:ext uri="{BB962C8B-B14F-4D97-AF65-F5344CB8AC3E}">
        <p14:creationId xmlns:p14="http://schemas.microsoft.com/office/powerpoint/2010/main" val="241766506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b="1" dirty="0">
                <a:ln/>
                <a:solidFill>
                  <a:schemeClr val="accent1">
                    <a:lumMod val="50000"/>
                  </a:schemeClr>
                </a:solidFill>
                <a:effectLst>
                  <a:outerShdw blurRad="38100" dist="19050" dir="2700000" algn="tl" rotWithShape="0">
                    <a:schemeClr val="dk1">
                      <a:alpha val="40000"/>
                    </a:schemeClr>
                  </a:outerShdw>
                </a:effectLst>
                <a:sym typeface="+mn-ea"/>
              </a:rPr>
              <a:t>Topological Relationships between Spatial Objects </a:t>
            </a:r>
            <a:endParaRPr lang="en-IN" dirty="0"/>
          </a:p>
        </p:txBody>
      </p:sp>
      <p:pic>
        <p:nvPicPr>
          <p:cNvPr id="2" name="Picture 1"/>
          <p:cNvPicPr>
            <a:picLocks noChangeAspect="1"/>
          </p:cNvPicPr>
          <p:nvPr/>
        </p:nvPicPr>
        <p:blipFill>
          <a:blip r:embed="rId2"/>
          <a:stretch>
            <a:fillRect/>
          </a:stretch>
        </p:blipFill>
        <p:spPr>
          <a:xfrm>
            <a:off x="1877429" y="1690688"/>
            <a:ext cx="8437141" cy="5010363"/>
          </a:xfrm>
          <a:prstGeom prst="rect">
            <a:avLst/>
          </a:prstGeom>
        </p:spPr>
      </p:pic>
    </p:spTree>
    <p:extLst>
      <p:ext uri="{BB962C8B-B14F-4D97-AF65-F5344CB8AC3E}">
        <p14:creationId xmlns:p14="http://schemas.microsoft.com/office/powerpoint/2010/main" val="363931748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b="1" dirty="0">
                <a:ln/>
                <a:solidFill>
                  <a:schemeClr val="accent1">
                    <a:lumMod val="50000"/>
                  </a:schemeClr>
                </a:solidFill>
                <a:effectLst>
                  <a:outerShdw blurRad="38100" dist="19050" dir="2700000" algn="tl" rotWithShape="0">
                    <a:schemeClr val="dk1">
                      <a:alpha val="40000"/>
                    </a:schemeClr>
                  </a:outerShdw>
                </a:effectLst>
                <a:sym typeface="+mn-ea"/>
              </a:rPr>
              <a:t>Geometry and Topology of Raster Data </a:t>
            </a:r>
            <a:endParaRPr lang="en-IN" dirty="0"/>
          </a:p>
        </p:txBody>
      </p:sp>
      <p:sp>
        <p:nvSpPr>
          <p:cNvPr id="10" name="object 9"/>
          <p:cNvSpPr txBox="1"/>
          <p:nvPr>
            <p:custDataLst>
              <p:tags r:id="rId1"/>
            </p:custDataLst>
          </p:nvPr>
        </p:nvSpPr>
        <p:spPr>
          <a:xfrm>
            <a:off x="974882" y="1585861"/>
            <a:ext cx="6476796" cy="4302125"/>
          </a:xfrm>
          <a:prstGeom prst="rect">
            <a:avLst/>
          </a:prstGeom>
        </p:spPr>
        <p:txBody>
          <a:bodyPr vert="horz" wrap="square" lIns="0" tIns="12700" rIns="0" bIns="0" rtlCol="0">
            <a:noAutofit/>
          </a:bodyPr>
          <a:lstStyle/>
          <a:p>
            <a:pPr marL="12700" algn="just">
              <a:spcBef>
                <a:spcPts val="100"/>
              </a:spcBef>
            </a:pPr>
            <a:r>
              <a:rPr lang="en-US" altLang="en-US" sz="2400" kern="0" noProof="1">
                <a:latin typeface="DejaVu Sans"/>
                <a:ea typeface="Arial" panose="020B0604020202020204" pitchFamily="34" charset="0"/>
                <a:cs typeface="DejaVu Sans"/>
              </a:rPr>
              <a:t>The geometry of raster data is given by point, line and area objects as follows (see Figure </a:t>
            </a:r>
            <a:r>
              <a:rPr lang="en-US" altLang="en-US" sz="2400" kern="0" noProof="1" smtClean="0">
                <a:latin typeface="DejaVu Sans"/>
                <a:ea typeface="Arial" panose="020B0604020202020204" pitchFamily="34" charset="0"/>
                <a:cs typeface="DejaVu Sans"/>
              </a:rPr>
              <a:t>(a</a:t>
            </a:r>
            <a:r>
              <a:rPr lang="en-US" altLang="en-US" sz="2400" kern="0" noProof="1">
                <a:latin typeface="DejaVu Sans"/>
                <a:ea typeface="Arial" panose="020B0604020202020204" pitchFamily="34" charset="0"/>
                <a:cs typeface="DejaVu Sans"/>
              </a:rPr>
              <a:t>)). </a:t>
            </a:r>
            <a:endParaRPr lang="en-US" altLang="en-US" sz="2400" kern="0" noProof="1" smtClean="0">
              <a:latin typeface="DejaVu Sans"/>
              <a:ea typeface="Arial" panose="020B0604020202020204" pitchFamily="34" charset="0"/>
              <a:cs typeface="DejaVu Sans"/>
            </a:endParaRPr>
          </a:p>
          <a:p>
            <a:pPr marL="12700" algn="just">
              <a:spcBef>
                <a:spcPts val="100"/>
              </a:spcBef>
            </a:pPr>
            <a:endParaRPr kumimoji="0" lang="en-US" altLang="en-US" sz="2400" b="0" i="0" u="none" strike="noStrike" kern="0" cap="none" spc="0" normalizeH="0" baseline="0" noProof="1">
              <a:solidFill>
                <a:schemeClr val="tx1"/>
              </a:solidFill>
              <a:latin typeface="DejaVu Sans"/>
              <a:ea typeface="Arial" panose="020B0604020202020204" pitchFamily="34" charset="0"/>
              <a:cs typeface="DejaVu Sans"/>
            </a:endParaRPr>
          </a:p>
          <a:p>
            <a:pPr marL="12700" algn="just">
              <a:spcBef>
                <a:spcPts val="100"/>
              </a:spcBef>
            </a:pPr>
            <a:r>
              <a:rPr lang="en-US" altLang="en-US" sz="2400" b="1" kern="0" noProof="1">
                <a:latin typeface="DejaVu Sans"/>
                <a:ea typeface="Arial" panose="020B0604020202020204" pitchFamily="34" charset="0"/>
                <a:cs typeface="DejaVu Sans"/>
              </a:rPr>
              <a:t>a. Point objects </a:t>
            </a:r>
          </a:p>
          <a:p>
            <a:pPr marL="12700" algn="just">
              <a:spcBef>
                <a:spcPts val="100"/>
              </a:spcBef>
            </a:pPr>
            <a:r>
              <a:rPr lang="en-US" altLang="en-US" sz="2400" kern="0" noProof="1">
                <a:latin typeface="DejaVu Sans"/>
                <a:ea typeface="Arial" panose="020B0604020202020204" pitchFamily="34" charset="0"/>
                <a:cs typeface="DejaVu Sans"/>
              </a:rPr>
              <a:t>A point is given by point ID, coordinates (i, j) and the attributes </a:t>
            </a:r>
            <a:endParaRPr lang="en-US" altLang="en-US" sz="2400" kern="0" noProof="1" smtClean="0">
              <a:latin typeface="DejaVu Sans"/>
              <a:ea typeface="Arial" panose="020B0604020202020204" pitchFamily="34" charset="0"/>
              <a:cs typeface="DejaVu Sans"/>
            </a:endParaRPr>
          </a:p>
          <a:p>
            <a:pPr marL="12700" algn="just">
              <a:spcBef>
                <a:spcPts val="100"/>
              </a:spcBef>
            </a:pPr>
            <a:endParaRPr kumimoji="0" lang="en-US" altLang="en-US" sz="2400" b="0" i="0" u="none" strike="noStrike" kern="0" cap="none" spc="0" normalizeH="0" baseline="0" noProof="1">
              <a:solidFill>
                <a:schemeClr val="tx1"/>
              </a:solidFill>
              <a:latin typeface="DejaVu Sans"/>
              <a:ea typeface="Arial" panose="020B0604020202020204" pitchFamily="34" charset="0"/>
              <a:cs typeface="DejaVu Sans"/>
            </a:endParaRPr>
          </a:p>
          <a:p>
            <a:pPr marL="12700" algn="just">
              <a:spcBef>
                <a:spcPts val="100"/>
              </a:spcBef>
            </a:pPr>
            <a:r>
              <a:rPr lang="en-US" altLang="en-US" sz="2400" b="1" kern="0" noProof="1">
                <a:latin typeface="DejaVu Sans"/>
                <a:ea typeface="Arial" panose="020B0604020202020204" pitchFamily="34" charset="0"/>
                <a:cs typeface="DejaVu Sans"/>
              </a:rPr>
              <a:t>b. Line object </a:t>
            </a:r>
          </a:p>
          <a:p>
            <a:pPr marL="12700" algn="just">
              <a:spcBef>
                <a:spcPts val="100"/>
              </a:spcBef>
            </a:pPr>
            <a:r>
              <a:rPr lang="en-US" altLang="en-US" sz="2400" kern="0" noProof="1">
                <a:latin typeface="DejaVu Sans"/>
                <a:ea typeface="Arial" panose="020B0604020202020204" pitchFamily="34" charset="0"/>
                <a:cs typeface="DejaVu Sans"/>
              </a:rPr>
              <a:t>A line is given by line ID, series of coordinates forming the line, and the attributes </a:t>
            </a:r>
            <a:endParaRPr kumimoji="0" lang="en-US" altLang="en-US" sz="2400" b="0" i="0" u="none" strike="noStrike" kern="0" cap="none" spc="0" normalizeH="0" baseline="0" noProof="1">
              <a:solidFill>
                <a:schemeClr val="tx1"/>
              </a:solidFill>
              <a:latin typeface="DejaVu Sans"/>
              <a:ea typeface="Arial" panose="020B0604020202020204" pitchFamily="34" charset="0"/>
              <a:cs typeface="DejaVu Sans"/>
            </a:endParaRPr>
          </a:p>
        </p:txBody>
      </p:sp>
      <p:pic>
        <p:nvPicPr>
          <p:cNvPr id="2" name="Picture 1"/>
          <p:cNvPicPr>
            <a:picLocks noChangeAspect="1"/>
          </p:cNvPicPr>
          <p:nvPr/>
        </p:nvPicPr>
        <p:blipFill>
          <a:blip r:embed="rId3"/>
          <a:stretch>
            <a:fillRect/>
          </a:stretch>
        </p:blipFill>
        <p:spPr>
          <a:xfrm>
            <a:off x="7592655" y="1585861"/>
            <a:ext cx="3620168" cy="4975613"/>
          </a:xfrm>
          <a:prstGeom prst="rect">
            <a:avLst/>
          </a:prstGeom>
        </p:spPr>
      </p:pic>
    </p:spTree>
    <p:extLst>
      <p:ext uri="{BB962C8B-B14F-4D97-AF65-F5344CB8AC3E}">
        <p14:creationId xmlns:p14="http://schemas.microsoft.com/office/powerpoint/2010/main" val="351509984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b="1" dirty="0">
                <a:ln/>
                <a:solidFill>
                  <a:schemeClr val="accent1">
                    <a:lumMod val="50000"/>
                  </a:schemeClr>
                </a:solidFill>
                <a:effectLst>
                  <a:outerShdw blurRad="38100" dist="19050" dir="2700000" algn="tl" rotWithShape="0">
                    <a:schemeClr val="dk1">
                      <a:alpha val="40000"/>
                    </a:schemeClr>
                  </a:outerShdw>
                </a:effectLst>
                <a:sym typeface="+mn-ea"/>
              </a:rPr>
              <a:t>Geometry and Topology of Raster Data </a:t>
            </a:r>
            <a:endParaRPr lang="en-IN" dirty="0"/>
          </a:p>
        </p:txBody>
      </p:sp>
      <p:sp>
        <p:nvSpPr>
          <p:cNvPr id="10" name="object 9"/>
          <p:cNvSpPr txBox="1"/>
          <p:nvPr>
            <p:custDataLst>
              <p:tags r:id="rId1"/>
            </p:custDataLst>
          </p:nvPr>
        </p:nvSpPr>
        <p:spPr>
          <a:xfrm>
            <a:off x="974882" y="1585861"/>
            <a:ext cx="6476796" cy="4302125"/>
          </a:xfrm>
          <a:prstGeom prst="rect">
            <a:avLst/>
          </a:prstGeom>
        </p:spPr>
        <p:txBody>
          <a:bodyPr vert="horz" wrap="square" lIns="0" tIns="12700" rIns="0" bIns="0" rtlCol="0">
            <a:noAutofit/>
          </a:bodyPr>
          <a:lstStyle/>
          <a:p>
            <a:pPr marL="12700" algn="just">
              <a:spcBef>
                <a:spcPts val="100"/>
              </a:spcBef>
            </a:pPr>
            <a:r>
              <a:rPr lang="en-US" altLang="en-US" sz="2400" kern="0" noProof="1">
                <a:latin typeface="DejaVu Sans"/>
                <a:ea typeface="Arial" panose="020B0604020202020204" pitchFamily="34" charset="0"/>
                <a:cs typeface="DejaVu Sans"/>
              </a:rPr>
              <a:t>The geometry of raster data is given by point, line and area objects as follows (see Figure </a:t>
            </a:r>
            <a:r>
              <a:rPr lang="en-US" altLang="en-US" sz="2400" kern="0" noProof="1" smtClean="0">
                <a:latin typeface="DejaVu Sans"/>
                <a:ea typeface="Arial" panose="020B0604020202020204" pitchFamily="34" charset="0"/>
                <a:cs typeface="DejaVu Sans"/>
              </a:rPr>
              <a:t>(a</a:t>
            </a:r>
            <a:r>
              <a:rPr lang="en-US" altLang="en-US" sz="2400" kern="0" noProof="1">
                <a:latin typeface="DejaVu Sans"/>
                <a:ea typeface="Arial" panose="020B0604020202020204" pitchFamily="34" charset="0"/>
                <a:cs typeface="DejaVu Sans"/>
              </a:rPr>
              <a:t>)). </a:t>
            </a:r>
            <a:endParaRPr lang="en-US" altLang="en-US" sz="2400" kern="0" noProof="1" smtClean="0">
              <a:latin typeface="DejaVu Sans"/>
              <a:ea typeface="Arial" panose="020B0604020202020204" pitchFamily="34" charset="0"/>
              <a:cs typeface="DejaVu Sans"/>
            </a:endParaRPr>
          </a:p>
          <a:p>
            <a:pPr marL="12700" algn="just">
              <a:spcBef>
                <a:spcPts val="100"/>
              </a:spcBef>
            </a:pPr>
            <a:endParaRPr kumimoji="0" lang="en-US" altLang="en-US" sz="2400" b="0" i="0" u="none" strike="noStrike" kern="0" cap="none" spc="0" normalizeH="0" baseline="0" noProof="1">
              <a:solidFill>
                <a:schemeClr val="tx1"/>
              </a:solidFill>
              <a:latin typeface="DejaVu Sans"/>
              <a:ea typeface="Arial" panose="020B0604020202020204" pitchFamily="34" charset="0"/>
              <a:cs typeface="DejaVu Sans"/>
            </a:endParaRPr>
          </a:p>
          <a:p>
            <a:pPr marL="12700" algn="just">
              <a:spcBef>
                <a:spcPts val="100"/>
              </a:spcBef>
            </a:pPr>
            <a:r>
              <a:rPr lang="en-US" altLang="en-US" sz="2400" b="1" kern="0" noProof="1">
                <a:latin typeface="DejaVu Sans"/>
                <a:ea typeface="Arial" panose="020B0604020202020204" pitchFamily="34" charset="0"/>
                <a:cs typeface="DejaVu Sans"/>
              </a:rPr>
              <a:t>c. Area objects </a:t>
            </a:r>
          </a:p>
          <a:p>
            <a:pPr marL="12700" algn="just">
              <a:spcBef>
                <a:spcPts val="100"/>
              </a:spcBef>
            </a:pPr>
            <a:r>
              <a:rPr lang="en-US" altLang="en-US" sz="2400" kern="0" noProof="1">
                <a:latin typeface="DejaVu Sans"/>
                <a:ea typeface="Arial" panose="020B0604020202020204" pitchFamily="34" charset="0"/>
                <a:cs typeface="DejaVu Sans"/>
              </a:rPr>
              <a:t>An area segment is given by area ID, a group of coordinates forming the area and the </a:t>
            </a:r>
            <a:r>
              <a:rPr lang="en-US" altLang="en-US" sz="2400" kern="0" noProof="1" smtClean="0">
                <a:latin typeface="DejaVu Sans"/>
                <a:ea typeface="Arial" panose="020B0604020202020204" pitchFamily="34" charset="0"/>
                <a:cs typeface="DejaVu Sans"/>
              </a:rPr>
              <a:t>attributes</a:t>
            </a:r>
            <a:r>
              <a:rPr lang="en-US" altLang="en-US" sz="2400" kern="0" noProof="1">
                <a:latin typeface="DejaVu Sans"/>
                <a:ea typeface="Arial" panose="020B0604020202020204" pitchFamily="34" charset="0"/>
                <a:cs typeface="DejaVu Sans"/>
              </a:rPr>
              <a:t>. Area objects in raster model are typically given by "Run Length" that rearranges </a:t>
            </a:r>
          </a:p>
          <a:p>
            <a:pPr marL="12700" algn="just">
              <a:spcBef>
                <a:spcPts val="100"/>
              </a:spcBef>
            </a:pPr>
            <a:r>
              <a:rPr lang="en-US" altLang="en-US" sz="2400" kern="0" noProof="1">
                <a:latin typeface="DejaVu Sans"/>
                <a:ea typeface="Arial" panose="020B0604020202020204" pitchFamily="34" charset="0"/>
                <a:cs typeface="DejaVu Sans"/>
              </a:rPr>
              <a:t>the raster into the sequence of length (or number of pixels) of each class as shown in Figure </a:t>
            </a:r>
            <a:r>
              <a:rPr lang="en-US" altLang="en-US" sz="2400" kern="0" noProof="1" smtClean="0">
                <a:latin typeface="DejaVu Sans"/>
                <a:ea typeface="Arial" panose="020B0604020202020204" pitchFamily="34" charset="0"/>
                <a:cs typeface="DejaVu Sans"/>
              </a:rPr>
              <a:t>(</a:t>
            </a:r>
            <a:r>
              <a:rPr lang="en-US" altLang="en-US" sz="2400" kern="0" noProof="1">
                <a:latin typeface="DejaVu Sans"/>
                <a:ea typeface="Arial" panose="020B0604020202020204" pitchFamily="34" charset="0"/>
                <a:cs typeface="DejaVu Sans"/>
              </a:rPr>
              <a:t>a). </a:t>
            </a:r>
            <a:endParaRPr kumimoji="0" lang="en-US" altLang="en-US" sz="2400" b="0" i="0" u="none" strike="noStrike" kern="0" cap="none" spc="0" normalizeH="0" baseline="0" noProof="1">
              <a:solidFill>
                <a:schemeClr val="tx1"/>
              </a:solidFill>
              <a:latin typeface="DejaVu Sans"/>
              <a:ea typeface="Arial" panose="020B0604020202020204" pitchFamily="34" charset="0"/>
              <a:cs typeface="DejaVu Sans"/>
            </a:endParaRPr>
          </a:p>
        </p:txBody>
      </p:sp>
      <p:pic>
        <p:nvPicPr>
          <p:cNvPr id="2" name="Picture 1"/>
          <p:cNvPicPr>
            <a:picLocks noChangeAspect="1"/>
          </p:cNvPicPr>
          <p:nvPr/>
        </p:nvPicPr>
        <p:blipFill>
          <a:blip r:embed="rId3"/>
          <a:stretch>
            <a:fillRect/>
          </a:stretch>
        </p:blipFill>
        <p:spPr>
          <a:xfrm>
            <a:off x="7592655" y="1585861"/>
            <a:ext cx="3620168" cy="4975613"/>
          </a:xfrm>
          <a:prstGeom prst="rect">
            <a:avLst/>
          </a:prstGeom>
        </p:spPr>
      </p:pic>
    </p:spTree>
    <p:extLst>
      <p:ext uri="{BB962C8B-B14F-4D97-AF65-F5344CB8AC3E}">
        <p14:creationId xmlns:p14="http://schemas.microsoft.com/office/powerpoint/2010/main" val="37716202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b="1" dirty="0">
                <a:ln/>
                <a:solidFill>
                  <a:schemeClr val="accent1">
                    <a:lumMod val="50000"/>
                  </a:schemeClr>
                </a:solidFill>
                <a:effectLst>
                  <a:outerShdw blurRad="38100" dist="19050" dir="2700000" algn="tl" rotWithShape="0">
                    <a:schemeClr val="dk1">
                      <a:alpha val="40000"/>
                    </a:schemeClr>
                  </a:outerShdw>
                </a:effectLst>
                <a:sym typeface="+mn-ea"/>
              </a:rPr>
              <a:t>Geometry and Topology of Raster Data </a:t>
            </a:r>
            <a:endParaRPr lang="en-IN" dirty="0"/>
          </a:p>
        </p:txBody>
      </p:sp>
      <p:sp>
        <p:nvSpPr>
          <p:cNvPr id="10" name="object 9"/>
          <p:cNvSpPr txBox="1"/>
          <p:nvPr>
            <p:custDataLst>
              <p:tags r:id="rId1"/>
            </p:custDataLst>
          </p:nvPr>
        </p:nvSpPr>
        <p:spPr>
          <a:xfrm>
            <a:off x="974882" y="1585861"/>
            <a:ext cx="10816784" cy="4302125"/>
          </a:xfrm>
          <a:prstGeom prst="rect">
            <a:avLst/>
          </a:prstGeom>
        </p:spPr>
        <p:txBody>
          <a:bodyPr vert="horz" wrap="square" lIns="0" tIns="12700" rIns="0" bIns="0" rtlCol="0">
            <a:noAutofit/>
          </a:bodyPr>
          <a:lstStyle/>
          <a:p>
            <a:pPr marL="12700" algn="just">
              <a:spcBef>
                <a:spcPts val="100"/>
              </a:spcBef>
            </a:pPr>
            <a:r>
              <a:rPr lang="en-US" altLang="en-US" sz="2400" kern="0" noProof="1">
                <a:latin typeface="DejaVu Sans"/>
                <a:ea typeface="Arial" panose="020B0604020202020204" pitchFamily="34" charset="0"/>
                <a:cs typeface="DejaVu Sans"/>
              </a:rPr>
              <a:t>The topology of </a:t>
            </a:r>
            <a:r>
              <a:rPr lang="en-US" altLang="en-US" sz="2400" b="1" kern="0" noProof="1">
                <a:latin typeface="DejaVu Sans"/>
                <a:ea typeface="Arial" panose="020B0604020202020204" pitchFamily="34" charset="0"/>
                <a:cs typeface="DejaVu Sans"/>
              </a:rPr>
              <a:t>raster model is rather simple </a:t>
            </a:r>
            <a:r>
              <a:rPr lang="en-US" altLang="en-US" sz="2400" kern="0" noProof="1">
                <a:latin typeface="DejaVu Sans"/>
                <a:ea typeface="Arial" panose="020B0604020202020204" pitchFamily="34" charset="0"/>
                <a:cs typeface="DejaVu Sans"/>
              </a:rPr>
              <a:t>as compared with the </a:t>
            </a:r>
            <a:r>
              <a:rPr lang="en-US" altLang="en-US" sz="2400" b="1" kern="0" noProof="1">
                <a:latin typeface="DejaVu Sans"/>
                <a:ea typeface="Arial" panose="020B0604020202020204" pitchFamily="34" charset="0"/>
                <a:cs typeface="DejaVu Sans"/>
              </a:rPr>
              <a:t>vector model </a:t>
            </a:r>
            <a:r>
              <a:rPr lang="en-US" altLang="en-US" sz="2400" kern="0" noProof="1">
                <a:latin typeface="DejaVu Sans"/>
                <a:ea typeface="Arial" panose="020B0604020202020204" pitchFamily="34" charset="0"/>
                <a:cs typeface="DejaVu Sans"/>
              </a:rPr>
              <a:t>as shown </a:t>
            </a:r>
            <a:r>
              <a:rPr lang="en-US" altLang="en-US" sz="2400" kern="0" noProof="1" smtClean="0">
                <a:latin typeface="DejaVu Sans"/>
                <a:ea typeface="Arial" panose="020B0604020202020204" pitchFamily="34" charset="0"/>
                <a:cs typeface="DejaVu Sans"/>
              </a:rPr>
              <a:t>Figure (</a:t>
            </a:r>
            <a:r>
              <a:rPr lang="en-US" altLang="en-US" sz="2400" kern="0" noProof="1">
                <a:latin typeface="DejaVu Sans"/>
                <a:ea typeface="Arial" panose="020B0604020202020204" pitchFamily="34" charset="0"/>
                <a:cs typeface="DejaVu Sans"/>
              </a:rPr>
              <a:t>b). </a:t>
            </a:r>
          </a:p>
          <a:p>
            <a:pPr marL="12700" algn="just">
              <a:spcBef>
                <a:spcPts val="100"/>
              </a:spcBef>
            </a:pPr>
            <a:endParaRPr lang="en-US" altLang="en-US" sz="2400" kern="0" noProof="1">
              <a:latin typeface="DejaVu Sans"/>
              <a:ea typeface="Arial" panose="020B0604020202020204" pitchFamily="34" charset="0"/>
              <a:cs typeface="DejaVu Sans"/>
            </a:endParaRPr>
          </a:p>
          <a:p>
            <a:pPr marL="12700" algn="just">
              <a:spcBef>
                <a:spcPts val="100"/>
              </a:spcBef>
            </a:pPr>
            <a:r>
              <a:rPr lang="en-US" altLang="en-US" sz="2400" kern="0" noProof="1">
                <a:latin typeface="DejaVu Sans"/>
                <a:ea typeface="Arial" panose="020B0604020202020204" pitchFamily="34" charset="0"/>
                <a:cs typeface="DejaVu Sans"/>
              </a:rPr>
              <a:t>The topology of </a:t>
            </a:r>
            <a:r>
              <a:rPr lang="en-US" altLang="en-US" sz="2400" b="1" kern="0" noProof="1">
                <a:latin typeface="DejaVu Sans"/>
                <a:ea typeface="Arial" panose="020B0604020202020204" pitchFamily="34" charset="0"/>
                <a:cs typeface="DejaVu Sans"/>
              </a:rPr>
              <a:t>line objects </a:t>
            </a:r>
            <a:r>
              <a:rPr lang="en-US" altLang="en-US" sz="2400" kern="0" noProof="1">
                <a:latin typeface="DejaVu Sans"/>
                <a:ea typeface="Arial" panose="020B0604020202020204" pitchFamily="34" charset="0"/>
                <a:cs typeface="DejaVu Sans"/>
              </a:rPr>
              <a:t>is given by a </a:t>
            </a:r>
            <a:r>
              <a:rPr lang="en-US" altLang="en-US" sz="2400" b="1" kern="0" noProof="1">
                <a:latin typeface="DejaVu Sans"/>
                <a:ea typeface="Arial" panose="020B0604020202020204" pitchFamily="34" charset="0"/>
                <a:cs typeface="DejaVu Sans"/>
              </a:rPr>
              <a:t>sequence of pixels </a:t>
            </a:r>
            <a:r>
              <a:rPr lang="en-US" altLang="en-US" sz="2400" kern="0" noProof="1">
                <a:latin typeface="DejaVu Sans"/>
                <a:ea typeface="Arial" panose="020B0604020202020204" pitchFamily="34" charset="0"/>
                <a:cs typeface="DejaVu Sans"/>
              </a:rPr>
              <a:t>forming the line segments. </a:t>
            </a:r>
            <a:endParaRPr lang="en-US" altLang="en-US" sz="2400" kern="0" noProof="1" smtClean="0">
              <a:latin typeface="DejaVu Sans"/>
              <a:ea typeface="Arial" panose="020B0604020202020204" pitchFamily="34" charset="0"/>
              <a:cs typeface="DejaVu Sans"/>
            </a:endParaRPr>
          </a:p>
          <a:p>
            <a:pPr marL="12700" algn="just">
              <a:spcBef>
                <a:spcPts val="100"/>
              </a:spcBef>
            </a:pPr>
            <a:endParaRPr lang="en-US" altLang="en-US" sz="2400" kern="0" noProof="1">
              <a:latin typeface="DejaVu Sans"/>
              <a:ea typeface="Arial" panose="020B0604020202020204" pitchFamily="34" charset="0"/>
              <a:cs typeface="DejaVu Sans"/>
            </a:endParaRPr>
          </a:p>
          <a:p>
            <a:pPr marL="12700" algn="just">
              <a:spcBef>
                <a:spcPts val="100"/>
              </a:spcBef>
            </a:pPr>
            <a:r>
              <a:rPr lang="en-US" altLang="en-US" sz="2400" kern="0" noProof="1">
                <a:latin typeface="DejaVu Sans"/>
                <a:ea typeface="Arial" panose="020B0604020202020204" pitchFamily="34" charset="0"/>
                <a:cs typeface="DejaVu Sans"/>
              </a:rPr>
              <a:t>The topology of an area object is usually given by "Run Length" structure as follows. </a:t>
            </a:r>
          </a:p>
          <a:p>
            <a:pPr marL="12700" algn="just">
              <a:spcBef>
                <a:spcPts val="100"/>
              </a:spcBef>
            </a:pPr>
            <a:r>
              <a:rPr lang="en-US" altLang="en-US" sz="2400" kern="0" noProof="1">
                <a:latin typeface="DejaVu Sans"/>
                <a:ea typeface="Arial" panose="020B0604020202020204" pitchFamily="34" charset="0"/>
                <a:cs typeface="DejaVu Sans"/>
              </a:rPr>
              <a:t>- start line no., (start pixel no., number of pixels)}; </a:t>
            </a:r>
          </a:p>
          <a:p>
            <a:pPr marL="12700" algn="just">
              <a:spcBef>
                <a:spcPts val="100"/>
              </a:spcBef>
            </a:pPr>
            <a:r>
              <a:rPr lang="en-US" altLang="en-US" sz="2400" kern="0" noProof="1">
                <a:latin typeface="DejaVu Sans"/>
                <a:ea typeface="Arial" panose="020B0604020202020204" pitchFamily="34" charset="0"/>
                <a:cs typeface="DejaVu Sans"/>
              </a:rPr>
              <a:t>- second line no., (start pixel no., number of pixels)}; </a:t>
            </a:r>
            <a:endParaRPr kumimoji="0" lang="en-US" altLang="en-US" sz="2400" b="0" i="0" u="none" strike="noStrike" kern="0" cap="none" spc="0" normalizeH="0" baseline="0" noProof="1">
              <a:solidFill>
                <a:schemeClr val="tx1"/>
              </a:solidFill>
              <a:latin typeface="DejaVu Sans"/>
              <a:ea typeface="Arial" panose="020B0604020202020204" pitchFamily="34" charset="0"/>
              <a:cs typeface="DejaVu Sans"/>
            </a:endParaRPr>
          </a:p>
        </p:txBody>
      </p:sp>
    </p:spTree>
    <p:extLst>
      <p:ext uri="{BB962C8B-B14F-4D97-AF65-F5344CB8AC3E}">
        <p14:creationId xmlns:p14="http://schemas.microsoft.com/office/powerpoint/2010/main" val="230731278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b="1" dirty="0">
                <a:ln/>
                <a:solidFill>
                  <a:schemeClr val="accent1">
                    <a:lumMod val="50000"/>
                  </a:schemeClr>
                </a:solidFill>
                <a:effectLst>
                  <a:outerShdw blurRad="38100" dist="19050" dir="2700000" algn="tl" rotWithShape="0">
                    <a:schemeClr val="dk1">
                      <a:alpha val="40000"/>
                    </a:schemeClr>
                  </a:outerShdw>
                </a:effectLst>
                <a:sym typeface="+mn-ea"/>
              </a:rPr>
              <a:t>Topological Features of Raster Data </a:t>
            </a:r>
            <a:endParaRPr lang="en-IN" dirty="0"/>
          </a:p>
        </p:txBody>
      </p:sp>
      <p:sp>
        <p:nvSpPr>
          <p:cNvPr id="10" name="object 9"/>
          <p:cNvSpPr txBox="1"/>
          <p:nvPr>
            <p:custDataLst>
              <p:tags r:id="rId1"/>
            </p:custDataLst>
          </p:nvPr>
        </p:nvSpPr>
        <p:spPr>
          <a:xfrm>
            <a:off x="974882" y="1585861"/>
            <a:ext cx="10816784" cy="4302125"/>
          </a:xfrm>
          <a:prstGeom prst="rect">
            <a:avLst/>
          </a:prstGeom>
        </p:spPr>
        <p:txBody>
          <a:bodyPr vert="horz" wrap="square" lIns="0" tIns="12700" rIns="0" bIns="0" rtlCol="0">
            <a:noAutofit/>
          </a:bodyPr>
          <a:lstStyle/>
          <a:p>
            <a:pPr marL="12700" algn="just">
              <a:spcBef>
                <a:spcPts val="100"/>
              </a:spcBef>
            </a:pPr>
            <a:r>
              <a:rPr lang="en-US" altLang="en-US" sz="2400" kern="0" noProof="1">
                <a:latin typeface="DejaVu Sans"/>
                <a:ea typeface="Arial" panose="020B0604020202020204" pitchFamily="34" charset="0"/>
                <a:cs typeface="DejaVu Sans"/>
              </a:rPr>
              <a:t>One of the </a:t>
            </a:r>
            <a:r>
              <a:rPr lang="en-US" altLang="en-US" sz="2400" b="1" kern="0" noProof="1">
                <a:latin typeface="DejaVu Sans"/>
                <a:ea typeface="Arial" panose="020B0604020202020204" pitchFamily="34" charset="0"/>
                <a:cs typeface="DejaVu Sans"/>
              </a:rPr>
              <a:t>weak points in raster model </a:t>
            </a:r>
            <a:r>
              <a:rPr lang="en-US" altLang="en-US" sz="2400" kern="0" noProof="1">
                <a:latin typeface="DejaVu Sans"/>
                <a:ea typeface="Arial" panose="020B0604020202020204" pitchFamily="34" charset="0"/>
                <a:cs typeface="DejaVu Sans"/>
              </a:rPr>
              <a:t>is the </a:t>
            </a:r>
            <a:r>
              <a:rPr lang="en-US" altLang="en-US" sz="2400" b="1" kern="0" noProof="1">
                <a:latin typeface="DejaVu Sans"/>
                <a:ea typeface="Arial" panose="020B0604020202020204" pitchFamily="34" charset="0"/>
                <a:cs typeface="DejaVu Sans"/>
              </a:rPr>
              <a:t>difficulty in network </a:t>
            </a:r>
            <a:r>
              <a:rPr lang="en-US" altLang="en-US" sz="2400" kern="0" noProof="1">
                <a:latin typeface="DejaVu Sans"/>
                <a:ea typeface="Arial" panose="020B0604020202020204" pitchFamily="34" charset="0"/>
                <a:cs typeface="DejaVu Sans"/>
              </a:rPr>
              <a:t>and </a:t>
            </a:r>
            <a:r>
              <a:rPr lang="en-US" altLang="en-US" sz="2400" b="1" kern="0" noProof="1">
                <a:latin typeface="DejaVu Sans"/>
                <a:ea typeface="Arial" panose="020B0604020202020204" pitchFamily="34" charset="0"/>
                <a:cs typeface="DejaVu Sans"/>
              </a:rPr>
              <a:t>spatial analysis </a:t>
            </a:r>
            <a:r>
              <a:rPr lang="en-US" altLang="en-US" sz="2400" kern="0" noProof="1">
                <a:latin typeface="DejaVu Sans"/>
                <a:ea typeface="Arial" panose="020B0604020202020204" pitchFamily="34" charset="0"/>
                <a:cs typeface="DejaVu Sans"/>
              </a:rPr>
              <a:t>as </a:t>
            </a:r>
            <a:r>
              <a:rPr lang="en-US" altLang="en-US" sz="2400" kern="0" noProof="1" smtClean="0">
                <a:latin typeface="DejaVu Sans"/>
                <a:ea typeface="Arial" panose="020B0604020202020204" pitchFamily="34" charset="0"/>
                <a:cs typeface="DejaVu Sans"/>
              </a:rPr>
              <a:t>compared </a:t>
            </a:r>
            <a:r>
              <a:rPr lang="en-US" altLang="en-US" sz="2400" kern="0" noProof="1">
                <a:latin typeface="DejaVu Sans"/>
                <a:ea typeface="Arial" panose="020B0604020202020204" pitchFamily="34" charset="0"/>
                <a:cs typeface="DejaVu Sans"/>
              </a:rPr>
              <a:t>with vector model. </a:t>
            </a:r>
          </a:p>
          <a:p>
            <a:pPr marL="12700" algn="just">
              <a:spcBef>
                <a:spcPts val="100"/>
              </a:spcBef>
            </a:pPr>
            <a:endParaRPr lang="en-US" altLang="en-US" sz="2400" kern="0" noProof="1">
              <a:latin typeface="DejaVu Sans"/>
              <a:ea typeface="Arial" panose="020B0604020202020204" pitchFamily="34" charset="0"/>
              <a:cs typeface="DejaVu Sans"/>
            </a:endParaRPr>
          </a:p>
          <a:p>
            <a:pPr marL="12700" algn="just">
              <a:spcBef>
                <a:spcPts val="100"/>
              </a:spcBef>
            </a:pPr>
            <a:r>
              <a:rPr lang="en-US" altLang="en-US" sz="2400" kern="0" noProof="1">
                <a:latin typeface="DejaVu Sans"/>
                <a:ea typeface="Arial" panose="020B0604020202020204" pitchFamily="34" charset="0"/>
                <a:cs typeface="DejaVu Sans"/>
              </a:rPr>
              <a:t>For example, though </a:t>
            </a:r>
            <a:r>
              <a:rPr lang="en-US" altLang="en-US" sz="2400" b="1" kern="0" noProof="1">
                <a:latin typeface="DejaVu Sans"/>
                <a:ea typeface="Arial" panose="020B0604020202020204" pitchFamily="34" charset="0"/>
                <a:cs typeface="DejaVu Sans"/>
              </a:rPr>
              <a:t>a line is easily identified as a group of pixels which form the line</a:t>
            </a:r>
            <a:r>
              <a:rPr lang="en-US" altLang="en-US" sz="2400" kern="0" noProof="1">
                <a:latin typeface="DejaVu Sans"/>
                <a:ea typeface="Arial" panose="020B0604020202020204" pitchFamily="34" charset="0"/>
                <a:cs typeface="DejaVu Sans"/>
              </a:rPr>
              <a:t>, the </a:t>
            </a:r>
            <a:r>
              <a:rPr lang="en-US" altLang="en-US" sz="2400" kern="0" noProof="1" smtClean="0">
                <a:latin typeface="DejaVu Sans"/>
                <a:ea typeface="Arial" panose="020B0604020202020204" pitchFamily="34" charset="0"/>
                <a:cs typeface="DejaVu Sans"/>
              </a:rPr>
              <a:t>sequence </a:t>
            </a:r>
            <a:r>
              <a:rPr lang="en-US" altLang="en-US" sz="2400" kern="0" noProof="1">
                <a:latin typeface="DejaVu Sans"/>
                <a:ea typeface="Arial" panose="020B0604020202020204" pitchFamily="34" charset="0"/>
                <a:cs typeface="DejaVu Sans"/>
              </a:rPr>
              <a:t>of connecting pixels as a chain would be a little difficult in tracing. </a:t>
            </a:r>
            <a:endParaRPr lang="en-US" altLang="en-US" sz="2400" kern="0" noProof="1" smtClean="0">
              <a:latin typeface="DejaVu Sans"/>
              <a:ea typeface="Arial" panose="020B0604020202020204" pitchFamily="34" charset="0"/>
              <a:cs typeface="DejaVu Sans"/>
            </a:endParaRPr>
          </a:p>
          <a:p>
            <a:pPr marL="12700" algn="just">
              <a:spcBef>
                <a:spcPts val="100"/>
              </a:spcBef>
            </a:pPr>
            <a:endParaRPr lang="en-US" altLang="en-US" sz="2400" kern="0" noProof="1">
              <a:latin typeface="DejaVu Sans"/>
              <a:ea typeface="Arial" panose="020B0604020202020204" pitchFamily="34" charset="0"/>
              <a:cs typeface="DejaVu Sans"/>
            </a:endParaRPr>
          </a:p>
          <a:p>
            <a:pPr marL="12700" algn="just">
              <a:spcBef>
                <a:spcPts val="100"/>
              </a:spcBef>
            </a:pPr>
            <a:r>
              <a:rPr lang="en-US" altLang="en-US" sz="2400" kern="0" noProof="1" smtClean="0">
                <a:latin typeface="DejaVu Sans"/>
                <a:ea typeface="Arial" panose="020B0604020202020204" pitchFamily="34" charset="0"/>
                <a:cs typeface="DejaVu Sans"/>
              </a:rPr>
              <a:t>In </a:t>
            </a:r>
            <a:r>
              <a:rPr lang="en-US" altLang="en-US" sz="2400" kern="0" noProof="1">
                <a:latin typeface="DejaVu Sans"/>
                <a:ea typeface="Arial" panose="020B0604020202020204" pitchFamily="34" charset="0"/>
                <a:cs typeface="DejaVu Sans"/>
              </a:rPr>
              <a:t>case of </a:t>
            </a:r>
            <a:r>
              <a:rPr lang="en-US" altLang="en-US" sz="2400" b="1" kern="0" noProof="1" smtClean="0">
                <a:latin typeface="DejaVu Sans"/>
                <a:ea typeface="Arial" panose="020B0604020202020204" pitchFamily="34" charset="0"/>
                <a:cs typeface="DejaVu Sans"/>
              </a:rPr>
              <a:t>polygons</a:t>
            </a:r>
            <a:r>
              <a:rPr lang="en-US" altLang="en-US" sz="2400" kern="0" noProof="1" smtClean="0">
                <a:latin typeface="DejaVu Sans"/>
                <a:ea typeface="Arial" panose="020B0604020202020204" pitchFamily="34" charset="0"/>
                <a:cs typeface="DejaVu Sans"/>
              </a:rPr>
              <a:t> </a:t>
            </a:r>
            <a:r>
              <a:rPr lang="en-US" altLang="en-US" sz="2400" kern="0" noProof="1">
                <a:latin typeface="DejaVu Sans"/>
                <a:ea typeface="Arial" panose="020B0604020202020204" pitchFamily="34" charset="0"/>
                <a:cs typeface="DejaVu Sans"/>
              </a:rPr>
              <a:t>in </a:t>
            </a:r>
            <a:r>
              <a:rPr lang="en-US" altLang="en-US" sz="2400" b="1" kern="0" noProof="1">
                <a:latin typeface="DejaVu Sans"/>
                <a:ea typeface="Arial" panose="020B0604020202020204" pitchFamily="34" charset="0"/>
                <a:cs typeface="DejaVu Sans"/>
              </a:rPr>
              <a:t>raster model</a:t>
            </a:r>
            <a:r>
              <a:rPr lang="en-US" altLang="en-US" sz="2400" kern="0" noProof="1">
                <a:latin typeface="DejaVu Sans"/>
                <a:ea typeface="Arial" panose="020B0604020202020204" pitchFamily="34" charset="0"/>
                <a:cs typeface="DejaVu Sans"/>
              </a:rPr>
              <a:t>, each polygon is easily indentified but the boundary and the node </a:t>
            </a:r>
            <a:r>
              <a:rPr lang="en-US" altLang="en-US" sz="2400" kern="0" noProof="1" smtClean="0">
                <a:latin typeface="DejaVu Sans"/>
                <a:ea typeface="Arial" panose="020B0604020202020204" pitchFamily="34" charset="0"/>
                <a:cs typeface="DejaVu Sans"/>
              </a:rPr>
              <a:t>(</a:t>
            </a:r>
            <a:r>
              <a:rPr lang="en-US" altLang="en-US" sz="2400" kern="0" noProof="1">
                <a:latin typeface="DejaVu Sans"/>
                <a:ea typeface="Arial" panose="020B0604020202020204" pitchFamily="34" charset="0"/>
                <a:cs typeface="DejaVu Sans"/>
              </a:rPr>
              <a:t>when at least more than three polygons intersect) should be traced or detected. </a:t>
            </a:r>
            <a:endParaRPr kumimoji="0" lang="en-US" altLang="en-US" sz="2400" b="0" i="0" u="none" strike="noStrike" kern="0" cap="none" spc="0" normalizeH="0" baseline="0" noProof="1">
              <a:solidFill>
                <a:schemeClr val="tx1"/>
              </a:solidFill>
              <a:latin typeface="DejaVu Sans"/>
              <a:ea typeface="Arial" panose="020B0604020202020204" pitchFamily="34" charset="0"/>
              <a:cs typeface="DejaVu Sans"/>
            </a:endParaRPr>
          </a:p>
        </p:txBody>
      </p:sp>
    </p:spTree>
    <p:extLst>
      <p:ext uri="{BB962C8B-B14F-4D97-AF65-F5344CB8AC3E}">
        <p14:creationId xmlns:p14="http://schemas.microsoft.com/office/powerpoint/2010/main" val="203770239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b="1" dirty="0">
                <a:ln/>
                <a:solidFill>
                  <a:schemeClr val="accent1">
                    <a:lumMod val="50000"/>
                  </a:schemeClr>
                </a:solidFill>
                <a:effectLst>
                  <a:outerShdw blurRad="38100" dist="19050" dir="2700000" algn="tl" rotWithShape="0">
                    <a:schemeClr val="dk1">
                      <a:alpha val="40000"/>
                    </a:schemeClr>
                  </a:outerShdw>
                </a:effectLst>
                <a:sym typeface="+mn-ea"/>
              </a:rPr>
              <a:t>Topological Features of Raster Data </a:t>
            </a:r>
            <a:endParaRPr lang="en-IN" dirty="0"/>
          </a:p>
        </p:txBody>
      </p:sp>
      <p:sp>
        <p:nvSpPr>
          <p:cNvPr id="10" name="object 9"/>
          <p:cNvSpPr txBox="1"/>
          <p:nvPr>
            <p:custDataLst>
              <p:tags r:id="rId1"/>
            </p:custDataLst>
          </p:nvPr>
        </p:nvSpPr>
        <p:spPr>
          <a:xfrm>
            <a:off x="974882" y="1585861"/>
            <a:ext cx="5084724" cy="4302125"/>
          </a:xfrm>
          <a:prstGeom prst="rect">
            <a:avLst/>
          </a:prstGeom>
        </p:spPr>
        <p:txBody>
          <a:bodyPr vert="horz" wrap="square" lIns="0" tIns="12700" rIns="0" bIns="0" rtlCol="0">
            <a:noAutofit/>
          </a:bodyPr>
          <a:lstStyle/>
          <a:p>
            <a:pPr marL="12700" algn="just">
              <a:spcBef>
                <a:spcPts val="100"/>
              </a:spcBef>
            </a:pPr>
            <a:r>
              <a:rPr lang="en-US" altLang="en-US" sz="2400" b="1" kern="0" noProof="1">
                <a:latin typeface="DejaVu Sans"/>
                <a:ea typeface="Arial" panose="020B0604020202020204" pitchFamily="34" charset="0"/>
                <a:cs typeface="DejaVu Sans"/>
              </a:rPr>
              <a:t>Flow directions </a:t>
            </a:r>
          </a:p>
          <a:p>
            <a:pPr marL="12700" algn="just">
              <a:spcBef>
                <a:spcPts val="100"/>
              </a:spcBef>
            </a:pPr>
            <a:r>
              <a:rPr lang="en-US" altLang="en-US" sz="2400" kern="0" noProof="1">
                <a:latin typeface="DejaVu Sans"/>
                <a:ea typeface="Arial" panose="020B0604020202020204" pitchFamily="34" charset="0"/>
                <a:cs typeface="DejaVu Sans"/>
              </a:rPr>
              <a:t>A </a:t>
            </a:r>
            <a:r>
              <a:rPr lang="en-US" altLang="en-US" sz="2400" b="1" kern="0" noProof="1">
                <a:latin typeface="DejaVu Sans"/>
                <a:ea typeface="Arial" panose="020B0604020202020204" pitchFamily="34" charset="0"/>
                <a:cs typeface="DejaVu Sans"/>
              </a:rPr>
              <a:t>line with directions </a:t>
            </a:r>
            <a:r>
              <a:rPr lang="en-US" altLang="en-US" sz="2400" kern="0" noProof="1">
                <a:latin typeface="DejaVu Sans"/>
                <a:ea typeface="Arial" panose="020B0604020202020204" pitchFamily="34" charset="0"/>
                <a:cs typeface="DejaVu Sans"/>
              </a:rPr>
              <a:t>can be </a:t>
            </a:r>
            <a:r>
              <a:rPr lang="en-US" altLang="en-US" sz="2400" b="1" kern="0" noProof="1">
                <a:latin typeface="DejaVu Sans"/>
                <a:ea typeface="Arial" panose="020B0604020202020204" pitchFamily="34" charset="0"/>
                <a:cs typeface="DejaVu Sans"/>
              </a:rPr>
              <a:t>represented</a:t>
            </a:r>
            <a:r>
              <a:rPr lang="en-US" altLang="en-US" sz="2400" kern="0" noProof="1">
                <a:latin typeface="DejaVu Sans"/>
                <a:ea typeface="Arial" panose="020B0604020202020204" pitchFamily="34" charset="0"/>
                <a:cs typeface="DejaVu Sans"/>
              </a:rPr>
              <a:t> by </a:t>
            </a:r>
            <a:r>
              <a:rPr lang="en-US" altLang="en-US" sz="2400" b="1" kern="0" noProof="1">
                <a:latin typeface="DejaVu Sans"/>
                <a:ea typeface="Arial" panose="020B0604020202020204" pitchFamily="34" charset="0"/>
                <a:cs typeface="DejaVu Sans"/>
              </a:rPr>
              <a:t>four directions called as the Rook's move </a:t>
            </a:r>
            <a:r>
              <a:rPr lang="en-US" altLang="en-US" sz="2400" kern="0" noProof="1">
                <a:latin typeface="DejaVu Sans"/>
                <a:ea typeface="Arial" panose="020B0604020202020204" pitchFamily="34" charset="0"/>
                <a:cs typeface="DejaVu Sans"/>
              </a:rPr>
              <a:t>in the </a:t>
            </a:r>
            <a:r>
              <a:rPr lang="en-US" altLang="en-US" sz="2400" b="1" kern="0" noProof="1" smtClean="0">
                <a:latin typeface="DejaVu Sans"/>
                <a:ea typeface="Arial" panose="020B0604020202020204" pitchFamily="34" charset="0"/>
                <a:cs typeface="DejaVu Sans"/>
              </a:rPr>
              <a:t>chess </a:t>
            </a:r>
            <a:r>
              <a:rPr lang="en-US" altLang="en-US" sz="2400" b="1" kern="0" noProof="1">
                <a:latin typeface="DejaVu Sans"/>
                <a:ea typeface="Arial" panose="020B0604020202020204" pitchFamily="34" charset="0"/>
                <a:cs typeface="DejaVu Sans"/>
              </a:rPr>
              <a:t>game </a:t>
            </a:r>
            <a:r>
              <a:rPr lang="en-US" altLang="en-US" sz="2400" kern="0" noProof="1">
                <a:latin typeface="DejaVu Sans"/>
                <a:ea typeface="Arial" panose="020B0604020202020204" pitchFamily="34" charset="0"/>
                <a:cs typeface="DejaVu Sans"/>
              </a:rPr>
              <a:t>or </a:t>
            </a:r>
            <a:r>
              <a:rPr lang="en-US" altLang="en-US" sz="2400" b="1" kern="0" noProof="1">
                <a:latin typeface="DejaVu Sans"/>
                <a:ea typeface="Arial" panose="020B0604020202020204" pitchFamily="34" charset="0"/>
                <a:cs typeface="DejaVu Sans"/>
              </a:rPr>
              <a:t>eight directions called as the Queenís move</a:t>
            </a:r>
            <a:r>
              <a:rPr lang="en-US" altLang="en-US" sz="2400" kern="0" noProof="1">
                <a:latin typeface="DejaVu Sans"/>
                <a:ea typeface="Arial" panose="020B0604020202020204" pitchFamily="34" charset="0"/>
                <a:cs typeface="DejaVu Sans"/>
              </a:rPr>
              <a:t>, as shown in Figure </a:t>
            </a:r>
            <a:r>
              <a:rPr lang="en-US" altLang="en-US" sz="2400" kern="0" noProof="1" smtClean="0">
                <a:latin typeface="DejaVu Sans"/>
                <a:ea typeface="Arial" panose="020B0604020202020204" pitchFamily="34" charset="0"/>
                <a:cs typeface="DejaVu Sans"/>
              </a:rPr>
              <a:t>(</a:t>
            </a:r>
            <a:r>
              <a:rPr lang="en-US" altLang="en-US" sz="2400" kern="0" noProof="1">
                <a:latin typeface="DejaVu Sans"/>
                <a:ea typeface="Arial" panose="020B0604020202020204" pitchFamily="34" charset="0"/>
                <a:cs typeface="DejaVu Sans"/>
              </a:rPr>
              <a:t>a) and (b). </a:t>
            </a:r>
            <a:endParaRPr lang="en-US" altLang="en-US" sz="2400" kern="0" noProof="1" smtClean="0">
              <a:latin typeface="DejaVu Sans"/>
              <a:ea typeface="Arial" panose="020B0604020202020204" pitchFamily="34" charset="0"/>
              <a:cs typeface="DejaVu Sans"/>
            </a:endParaRPr>
          </a:p>
          <a:p>
            <a:pPr marL="12700" algn="just">
              <a:spcBef>
                <a:spcPts val="100"/>
              </a:spcBef>
            </a:pPr>
            <a:endParaRPr lang="en-US" altLang="en-US" sz="2400" kern="0" noProof="1">
              <a:latin typeface="DejaVu Sans"/>
              <a:ea typeface="Arial" panose="020B0604020202020204" pitchFamily="34" charset="0"/>
              <a:cs typeface="DejaVu Sans"/>
            </a:endParaRPr>
          </a:p>
          <a:p>
            <a:pPr marL="12700" algn="just">
              <a:spcBef>
                <a:spcPts val="100"/>
              </a:spcBef>
            </a:pPr>
            <a:r>
              <a:rPr lang="en-US" altLang="en-US" sz="2400" kern="0" noProof="1" smtClean="0">
                <a:latin typeface="DejaVu Sans"/>
                <a:ea typeface="Arial" panose="020B0604020202020204" pitchFamily="34" charset="0"/>
                <a:cs typeface="DejaVu Sans"/>
              </a:rPr>
              <a:t>Figure (</a:t>
            </a:r>
            <a:r>
              <a:rPr lang="en-US" altLang="en-US" sz="2400" kern="0" noProof="1">
                <a:latin typeface="DejaVu Sans"/>
                <a:ea typeface="Arial" panose="020B0604020202020204" pitchFamily="34" charset="0"/>
                <a:cs typeface="DejaVu Sans"/>
              </a:rPr>
              <a:t>c) shows an example of flow directions in the Queen's move. Water flow, links of </a:t>
            </a:r>
            <a:r>
              <a:rPr lang="en-US" altLang="en-US" sz="2400" kern="0" noProof="1" smtClean="0">
                <a:latin typeface="DejaVu Sans"/>
                <a:ea typeface="Arial" panose="020B0604020202020204" pitchFamily="34" charset="0"/>
                <a:cs typeface="DejaVu Sans"/>
              </a:rPr>
              <a:t>a </a:t>
            </a:r>
            <a:r>
              <a:rPr lang="en-US" altLang="en-US" sz="2400" kern="0" noProof="1">
                <a:latin typeface="DejaVu Sans"/>
                <a:ea typeface="Arial" panose="020B0604020202020204" pitchFamily="34" charset="0"/>
                <a:cs typeface="DejaVu Sans"/>
              </a:rPr>
              <a:t>network, roads etc. can be represented by the flow directions (or called Freeman chain </a:t>
            </a:r>
            <a:r>
              <a:rPr lang="en-US" altLang="en-US" sz="2400" kern="0" noProof="1" smtClean="0">
                <a:latin typeface="DejaVu Sans"/>
                <a:ea typeface="Arial" panose="020B0604020202020204" pitchFamily="34" charset="0"/>
                <a:cs typeface="DejaVu Sans"/>
              </a:rPr>
              <a:t>code</a:t>
            </a:r>
            <a:r>
              <a:rPr lang="en-US" altLang="en-US" sz="2400" kern="0" noProof="1">
                <a:latin typeface="DejaVu Sans"/>
                <a:ea typeface="Arial" panose="020B0604020202020204" pitchFamily="34" charset="0"/>
                <a:cs typeface="DejaVu Sans"/>
              </a:rPr>
              <a:t>). </a:t>
            </a:r>
            <a:endParaRPr kumimoji="0" lang="en-US" altLang="en-US" sz="2400" b="0" i="0" u="none" strike="noStrike" kern="0" cap="none" spc="0" normalizeH="0" baseline="0" noProof="1">
              <a:solidFill>
                <a:schemeClr val="tx1"/>
              </a:solidFill>
              <a:latin typeface="DejaVu Sans"/>
              <a:ea typeface="Arial" panose="020B0604020202020204" pitchFamily="34" charset="0"/>
              <a:cs typeface="DejaVu Sans"/>
            </a:endParaRPr>
          </a:p>
        </p:txBody>
      </p:sp>
      <p:pic>
        <p:nvPicPr>
          <p:cNvPr id="2" name="Picture 1"/>
          <p:cNvPicPr>
            <a:picLocks noChangeAspect="1"/>
          </p:cNvPicPr>
          <p:nvPr/>
        </p:nvPicPr>
        <p:blipFill>
          <a:blip r:embed="rId3"/>
          <a:stretch>
            <a:fillRect/>
          </a:stretch>
        </p:blipFill>
        <p:spPr>
          <a:xfrm>
            <a:off x="6313063" y="1690688"/>
            <a:ext cx="5759425" cy="2943102"/>
          </a:xfrm>
          <a:prstGeom prst="rect">
            <a:avLst/>
          </a:prstGeom>
        </p:spPr>
      </p:pic>
    </p:spTree>
    <p:extLst>
      <p:ext uri="{BB962C8B-B14F-4D97-AF65-F5344CB8AC3E}">
        <p14:creationId xmlns:p14="http://schemas.microsoft.com/office/powerpoint/2010/main" val="52585161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b="1" dirty="0">
                <a:ln/>
                <a:solidFill>
                  <a:schemeClr val="accent1">
                    <a:lumMod val="50000"/>
                  </a:schemeClr>
                </a:solidFill>
                <a:effectLst>
                  <a:outerShdw blurRad="38100" dist="19050" dir="2700000" algn="tl" rotWithShape="0">
                    <a:schemeClr val="dk1">
                      <a:alpha val="40000"/>
                    </a:schemeClr>
                  </a:outerShdw>
                </a:effectLst>
                <a:sym typeface="+mn-ea"/>
              </a:rPr>
              <a:t>Topological Features of Raster Data </a:t>
            </a:r>
            <a:endParaRPr lang="en-IN" dirty="0"/>
          </a:p>
        </p:txBody>
      </p:sp>
      <p:sp>
        <p:nvSpPr>
          <p:cNvPr id="10" name="object 9"/>
          <p:cNvSpPr txBox="1"/>
          <p:nvPr>
            <p:custDataLst>
              <p:tags r:id="rId1"/>
            </p:custDataLst>
          </p:nvPr>
        </p:nvSpPr>
        <p:spPr>
          <a:xfrm>
            <a:off x="974882" y="1585861"/>
            <a:ext cx="4619493" cy="4302125"/>
          </a:xfrm>
          <a:prstGeom prst="rect">
            <a:avLst/>
          </a:prstGeom>
        </p:spPr>
        <p:txBody>
          <a:bodyPr vert="horz" wrap="square" lIns="0" tIns="12700" rIns="0" bIns="0" rtlCol="0">
            <a:noAutofit/>
          </a:bodyPr>
          <a:lstStyle/>
          <a:p>
            <a:pPr marL="12700" algn="just">
              <a:spcBef>
                <a:spcPts val="100"/>
              </a:spcBef>
            </a:pPr>
            <a:r>
              <a:rPr lang="en-US" altLang="en-US" sz="2400" kern="0" noProof="1">
                <a:latin typeface="DejaVu Sans"/>
                <a:ea typeface="Arial" panose="020B0604020202020204" pitchFamily="34" charset="0"/>
                <a:cs typeface="DejaVu Sans"/>
              </a:rPr>
              <a:t>Boundary is defined as 2 x 2 pixel window that has two different classes as shown in Figure </a:t>
            </a:r>
            <a:r>
              <a:rPr lang="en-US" altLang="en-US" sz="2400" kern="0" noProof="1" smtClean="0">
                <a:latin typeface="DejaVu Sans"/>
                <a:ea typeface="Arial" panose="020B0604020202020204" pitchFamily="34" charset="0"/>
                <a:cs typeface="DejaVu Sans"/>
              </a:rPr>
              <a:t>(</a:t>
            </a:r>
            <a:r>
              <a:rPr lang="en-US" altLang="en-US" sz="2400" kern="0" noProof="1">
                <a:latin typeface="DejaVu Sans"/>
                <a:ea typeface="Arial" panose="020B0604020202020204" pitchFamily="34" charset="0"/>
                <a:cs typeface="DejaVu Sans"/>
              </a:rPr>
              <a:t>a). If a window is traced in the direction shown in Figure </a:t>
            </a:r>
            <a:r>
              <a:rPr lang="en-US" altLang="en-US" sz="2400" kern="0" noProof="1" smtClean="0">
                <a:latin typeface="DejaVu Sans"/>
                <a:ea typeface="Arial" panose="020B0604020202020204" pitchFamily="34" charset="0"/>
                <a:cs typeface="DejaVu Sans"/>
              </a:rPr>
              <a:t>(</a:t>
            </a:r>
            <a:r>
              <a:rPr lang="en-US" altLang="en-US" sz="2400" kern="0" noProof="1">
                <a:latin typeface="DejaVu Sans"/>
                <a:ea typeface="Arial" panose="020B0604020202020204" pitchFamily="34" charset="0"/>
                <a:cs typeface="DejaVu Sans"/>
              </a:rPr>
              <a:t>a), the boundary can be </a:t>
            </a:r>
            <a:r>
              <a:rPr lang="en-US" altLang="en-US" sz="2400" kern="0" noProof="1" smtClean="0">
                <a:latin typeface="DejaVu Sans"/>
                <a:ea typeface="Arial" panose="020B0604020202020204" pitchFamily="34" charset="0"/>
                <a:cs typeface="DejaVu Sans"/>
              </a:rPr>
              <a:t>identified</a:t>
            </a:r>
            <a:r>
              <a:rPr lang="en-US" altLang="en-US" sz="2400" kern="0" noProof="1">
                <a:latin typeface="DejaVu Sans"/>
                <a:ea typeface="Arial" panose="020B0604020202020204" pitchFamily="34" charset="0"/>
                <a:cs typeface="DejaVu Sans"/>
              </a:rPr>
              <a:t>. </a:t>
            </a:r>
            <a:endParaRPr kumimoji="0" lang="en-US" altLang="en-US" sz="2400" b="0" i="0" u="none" strike="noStrike" kern="0" cap="none" spc="0" normalizeH="0" baseline="0" noProof="1">
              <a:solidFill>
                <a:schemeClr val="tx1"/>
              </a:solidFill>
              <a:latin typeface="DejaVu Sans"/>
              <a:ea typeface="Arial" panose="020B0604020202020204" pitchFamily="34" charset="0"/>
              <a:cs typeface="DejaVu Sans"/>
            </a:endParaRPr>
          </a:p>
        </p:txBody>
      </p:sp>
      <p:pic>
        <p:nvPicPr>
          <p:cNvPr id="3" name="Picture 2"/>
          <p:cNvPicPr>
            <a:picLocks noChangeAspect="1"/>
          </p:cNvPicPr>
          <p:nvPr/>
        </p:nvPicPr>
        <p:blipFill>
          <a:blip r:embed="rId3"/>
          <a:stretch>
            <a:fillRect/>
          </a:stretch>
        </p:blipFill>
        <p:spPr>
          <a:xfrm>
            <a:off x="5936776" y="1272548"/>
            <a:ext cx="5787309" cy="5459210"/>
          </a:xfrm>
          <a:prstGeom prst="rect">
            <a:avLst/>
          </a:prstGeom>
        </p:spPr>
      </p:pic>
    </p:spTree>
    <p:extLst>
      <p:ext uri="{BB962C8B-B14F-4D97-AF65-F5344CB8AC3E}">
        <p14:creationId xmlns:p14="http://schemas.microsoft.com/office/powerpoint/2010/main" val="1530075714"/>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b="1" dirty="0">
                <a:ln/>
                <a:solidFill>
                  <a:schemeClr val="accent1">
                    <a:lumMod val="50000"/>
                  </a:schemeClr>
                </a:solidFill>
                <a:effectLst>
                  <a:outerShdw blurRad="38100" dist="19050" dir="2700000" algn="tl" rotWithShape="0">
                    <a:schemeClr val="dk1">
                      <a:alpha val="40000"/>
                    </a:schemeClr>
                  </a:outerShdw>
                </a:effectLst>
                <a:sym typeface="+mn-ea"/>
              </a:rPr>
              <a:t>Topological Features of Raster Data </a:t>
            </a:r>
            <a:endParaRPr lang="en-IN" dirty="0"/>
          </a:p>
        </p:txBody>
      </p:sp>
      <p:sp>
        <p:nvSpPr>
          <p:cNvPr id="10" name="object 9"/>
          <p:cNvSpPr txBox="1"/>
          <p:nvPr>
            <p:custDataLst>
              <p:tags r:id="rId1"/>
            </p:custDataLst>
          </p:nvPr>
        </p:nvSpPr>
        <p:spPr>
          <a:xfrm>
            <a:off x="974882" y="1585861"/>
            <a:ext cx="4619493" cy="4302125"/>
          </a:xfrm>
          <a:prstGeom prst="rect">
            <a:avLst/>
          </a:prstGeom>
        </p:spPr>
        <p:txBody>
          <a:bodyPr vert="horz" wrap="square" lIns="0" tIns="12700" rIns="0" bIns="0" rtlCol="0">
            <a:noAutofit/>
          </a:bodyPr>
          <a:lstStyle/>
          <a:p>
            <a:pPr marL="12700" algn="just">
              <a:spcBef>
                <a:spcPts val="100"/>
              </a:spcBef>
            </a:pPr>
            <a:r>
              <a:rPr lang="en-US" altLang="en-US" sz="2400" b="1" kern="0" noProof="1">
                <a:latin typeface="DejaVu Sans"/>
                <a:ea typeface="Arial" panose="020B0604020202020204" pitchFamily="34" charset="0"/>
                <a:cs typeface="DejaVu Sans"/>
              </a:rPr>
              <a:t>Node</a:t>
            </a:r>
            <a:r>
              <a:rPr lang="en-US" altLang="en-US" sz="2400" kern="0" noProof="1">
                <a:latin typeface="DejaVu Sans"/>
                <a:ea typeface="Arial" panose="020B0604020202020204" pitchFamily="34" charset="0"/>
                <a:cs typeface="DejaVu Sans"/>
              </a:rPr>
              <a:t> </a:t>
            </a:r>
          </a:p>
          <a:p>
            <a:pPr marL="12700" algn="just">
              <a:spcBef>
                <a:spcPts val="100"/>
              </a:spcBef>
            </a:pPr>
            <a:r>
              <a:rPr lang="en-US" altLang="en-US" sz="2400" kern="0" noProof="1">
                <a:latin typeface="DejaVu Sans"/>
                <a:ea typeface="Arial" panose="020B0604020202020204" pitchFamily="34" charset="0"/>
                <a:cs typeface="DejaVu Sans"/>
              </a:rPr>
              <a:t>A </a:t>
            </a:r>
            <a:r>
              <a:rPr lang="en-US" altLang="en-US" sz="2400" b="1" kern="0" noProof="1">
                <a:latin typeface="DejaVu Sans"/>
                <a:ea typeface="Arial" panose="020B0604020202020204" pitchFamily="34" charset="0"/>
                <a:cs typeface="DejaVu Sans"/>
              </a:rPr>
              <a:t>node in polygon model can be defined as a 2 x 2 </a:t>
            </a:r>
            <a:r>
              <a:rPr lang="en-US" altLang="en-US" sz="2400" kern="0" noProof="1">
                <a:latin typeface="DejaVu Sans"/>
                <a:ea typeface="Arial" panose="020B0604020202020204" pitchFamily="34" charset="0"/>
                <a:cs typeface="DejaVu Sans"/>
              </a:rPr>
              <a:t>window that has more than three different </a:t>
            </a:r>
            <a:r>
              <a:rPr lang="en-US" altLang="en-US" sz="2400" kern="0" noProof="1" smtClean="0">
                <a:latin typeface="DejaVu Sans"/>
                <a:ea typeface="Arial" panose="020B0604020202020204" pitchFamily="34" charset="0"/>
                <a:cs typeface="DejaVu Sans"/>
              </a:rPr>
              <a:t>classes </a:t>
            </a:r>
            <a:r>
              <a:rPr lang="en-US" altLang="en-US" sz="2400" kern="0" noProof="1">
                <a:latin typeface="DejaVu Sans"/>
                <a:ea typeface="Arial" panose="020B0604020202020204" pitchFamily="34" charset="0"/>
                <a:cs typeface="DejaVu Sans"/>
              </a:rPr>
              <a:t>as shown in </a:t>
            </a:r>
            <a:r>
              <a:rPr lang="en-US" altLang="en-US" sz="2400" kern="0" noProof="1" smtClean="0">
                <a:latin typeface="DejaVu Sans"/>
                <a:ea typeface="Arial" panose="020B0604020202020204" pitchFamily="34" charset="0"/>
                <a:cs typeface="DejaVu Sans"/>
              </a:rPr>
              <a:t>Figure (</a:t>
            </a:r>
            <a:r>
              <a:rPr lang="en-US" altLang="en-US" sz="2400" kern="0" noProof="1">
                <a:latin typeface="DejaVu Sans"/>
                <a:ea typeface="Arial" panose="020B0604020202020204" pitchFamily="34" charset="0"/>
                <a:cs typeface="DejaVu Sans"/>
              </a:rPr>
              <a:t>b). </a:t>
            </a:r>
            <a:endParaRPr lang="en-US" altLang="en-US" sz="2400" kern="0" noProof="1" smtClean="0">
              <a:latin typeface="DejaVu Sans"/>
              <a:ea typeface="Arial" panose="020B0604020202020204" pitchFamily="34" charset="0"/>
              <a:cs typeface="DejaVu Sans"/>
            </a:endParaRPr>
          </a:p>
          <a:p>
            <a:pPr marL="12700" algn="just">
              <a:spcBef>
                <a:spcPts val="100"/>
              </a:spcBef>
            </a:pPr>
            <a:endParaRPr lang="en-US" altLang="en-US" sz="2400" kern="0" noProof="1">
              <a:latin typeface="DejaVu Sans"/>
              <a:ea typeface="Arial" panose="020B0604020202020204" pitchFamily="34" charset="0"/>
              <a:cs typeface="DejaVu Sans"/>
            </a:endParaRPr>
          </a:p>
          <a:p>
            <a:pPr marL="12700" algn="just">
              <a:spcBef>
                <a:spcPts val="100"/>
              </a:spcBef>
            </a:pPr>
            <a:r>
              <a:rPr lang="en-US" altLang="en-US" sz="2400" kern="0" noProof="1">
                <a:latin typeface="DejaVu Sans"/>
                <a:ea typeface="Arial" panose="020B0604020202020204" pitchFamily="34" charset="0"/>
                <a:cs typeface="DejaVu Sans"/>
              </a:rPr>
              <a:t>Figure </a:t>
            </a:r>
            <a:r>
              <a:rPr lang="en-US" altLang="en-US" sz="2400" kern="0" noProof="1" smtClean="0">
                <a:latin typeface="DejaVu Sans"/>
                <a:ea typeface="Arial" panose="020B0604020202020204" pitchFamily="34" charset="0"/>
                <a:cs typeface="DejaVu Sans"/>
              </a:rPr>
              <a:t>(c</a:t>
            </a:r>
            <a:r>
              <a:rPr lang="en-US" altLang="en-US" sz="2400" kern="0" noProof="1">
                <a:latin typeface="DejaVu Sans"/>
                <a:ea typeface="Arial" panose="020B0604020202020204" pitchFamily="34" charset="0"/>
                <a:cs typeface="DejaVu Sans"/>
              </a:rPr>
              <a:t>) and (d) show an example of identification of pixels on boundary and node. </a:t>
            </a:r>
            <a:endParaRPr kumimoji="0" lang="en-US" altLang="en-US" sz="2400" b="0" i="0" u="none" strike="noStrike" kern="0" cap="none" spc="0" normalizeH="0" baseline="0" noProof="1">
              <a:solidFill>
                <a:schemeClr val="tx1"/>
              </a:solidFill>
              <a:latin typeface="DejaVu Sans"/>
              <a:ea typeface="Arial" panose="020B0604020202020204" pitchFamily="34" charset="0"/>
              <a:cs typeface="DejaVu Sans"/>
            </a:endParaRPr>
          </a:p>
        </p:txBody>
      </p:sp>
      <p:pic>
        <p:nvPicPr>
          <p:cNvPr id="3" name="Picture 2"/>
          <p:cNvPicPr>
            <a:picLocks noChangeAspect="1"/>
          </p:cNvPicPr>
          <p:nvPr/>
        </p:nvPicPr>
        <p:blipFill>
          <a:blip r:embed="rId3"/>
          <a:stretch>
            <a:fillRect/>
          </a:stretch>
        </p:blipFill>
        <p:spPr>
          <a:xfrm>
            <a:off x="5936776" y="1272548"/>
            <a:ext cx="5787309" cy="5459210"/>
          </a:xfrm>
          <a:prstGeom prst="rect">
            <a:avLst/>
          </a:prstGeom>
        </p:spPr>
      </p:pic>
    </p:spTree>
    <p:extLst>
      <p:ext uri="{BB962C8B-B14F-4D97-AF65-F5344CB8AC3E}">
        <p14:creationId xmlns:p14="http://schemas.microsoft.com/office/powerpoint/2010/main" val="2949886590"/>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IN" b="1" dirty="0">
                <a:ln/>
                <a:solidFill>
                  <a:schemeClr val="accent1">
                    <a:lumMod val="50000"/>
                  </a:schemeClr>
                </a:solidFill>
                <a:effectLst>
                  <a:outerShdw blurRad="38100" dist="19050" dir="2700000" algn="tl" rotWithShape="0">
                    <a:schemeClr val="dk1">
                      <a:alpha val="40000"/>
                    </a:schemeClr>
                  </a:outerShdw>
                </a:effectLst>
                <a:sym typeface="+mn-ea"/>
              </a:rPr>
              <a:t>Vectorization </a:t>
            </a:r>
            <a:endParaRPr lang="en-IN" dirty="0"/>
          </a:p>
        </p:txBody>
      </p:sp>
      <p:sp>
        <p:nvSpPr>
          <p:cNvPr id="10" name="object 9"/>
          <p:cNvSpPr txBox="1"/>
          <p:nvPr>
            <p:custDataLst>
              <p:tags r:id="rId1"/>
            </p:custDataLst>
          </p:nvPr>
        </p:nvSpPr>
        <p:spPr>
          <a:xfrm>
            <a:off x="974882" y="1585861"/>
            <a:ext cx="10623560" cy="4302125"/>
          </a:xfrm>
          <a:prstGeom prst="rect">
            <a:avLst/>
          </a:prstGeom>
        </p:spPr>
        <p:txBody>
          <a:bodyPr vert="horz" wrap="square" lIns="0" tIns="12700" rIns="0" bIns="0" rtlCol="0">
            <a:noAutofit/>
          </a:bodyPr>
          <a:lstStyle/>
          <a:p>
            <a:pPr marL="12700" algn="just">
              <a:spcBef>
                <a:spcPts val="100"/>
              </a:spcBef>
            </a:pPr>
            <a:r>
              <a:rPr lang="en-US" altLang="en-US" sz="2400" kern="0" noProof="1">
                <a:latin typeface="DejaVu Sans"/>
                <a:ea typeface="Arial" panose="020B0604020202020204" pitchFamily="34" charset="0"/>
                <a:cs typeface="DejaVu Sans"/>
              </a:rPr>
              <a:t>Comparing raster and vector data is like comparing apples and oranges; </a:t>
            </a:r>
            <a:r>
              <a:rPr lang="en-US" altLang="en-US" sz="2400" b="1" kern="0" noProof="1">
                <a:latin typeface="DejaVu Sans"/>
                <a:ea typeface="Arial" panose="020B0604020202020204" pitchFamily="34" charset="0"/>
                <a:cs typeface="DejaVu Sans"/>
              </a:rPr>
              <a:t>in order to analyze and draw conclusions from GIS data, it has to be integrated</a:t>
            </a:r>
            <a:r>
              <a:rPr lang="en-US" altLang="en-US" sz="2400" kern="0" noProof="1">
                <a:latin typeface="DejaVu Sans"/>
                <a:ea typeface="Arial" panose="020B0604020202020204" pitchFamily="34" charset="0"/>
                <a:cs typeface="DejaVu Sans"/>
              </a:rPr>
              <a:t>. </a:t>
            </a:r>
            <a:endParaRPr lang="en-US" altLang="en-US" sz="2400" kern="0" noProof="1" smtClean="0">
              <a:latin typeface="DejaVu Sans"/>
              <a:ea typeface="Arial" panose="020B0604020202020204" pitchFamily="34" charset="0"/>
              <a:cs typeface="DejaVu Sans"/>
            </a:endParaRPr>
          </a:p>
          <a:p>
            <a:pPr marL="12700" algn="just">
              <a:spcBef>
                <a:spcPts val="100"/>
              </a:spcBef>
            </a:pPr>
            <a:endParaRPr lang="en-US" altLang="en-US" sz="2400" kern="0" noProof="1">
              <a:latin typeface="DejaVu Sans"/>
              <a:ea typeface="Arial" panose="020B0604020202020204" pitchFamily="34" charset="0"/>
              <a:cs typeface="DejaVu Sans"/>
            </a:endParaRPr>
          </a:p>
          <a:p>
            <a:pPr marL="12700" algn="just">
              <a:spcBef>
                <a:spcPts val="100"/>
              </a:spcBef>
            </a:pPr>
            <a:r>
              <a:rPr lang="en-US" altLang="en-US" sz="2400" b="1" kern="0" noProof="1" smtClean="0">
                <a:latin typeface="DejaVu Sans"/>
                <a:ea typeface="Arial" panose="020B0604020202020204" pitchFamily="34" charset="0"/>
                <a:cs typeface="DejaVu Sans"/>
              </a:rPr>
              <a:t>Photographs</a:t>
            </a:r>
            <a:r>
              <a:rPr lang="en-US" altLang="en-US" sz="2400" b="1" kern="0" noProof="1">
                <a:latin typeface="DejaVu Sans"/>
                <a:ea typeface="Arial" panose="020B0604020202020204" pitchFamily="34" charset="0"/>
                <a:cs typeface="DejaVu Sans"/>
              </a:rPr>
              <a:t>, satellite imagery, and scanned files </a:t>
            </a:r>
            <a:r>
              <a:rPr lang="en-US" altLang="en-US" sz="2400" kern="0" noProof="1">
                <a:latin typeface="DejaVu Sans"/>
                <a:ea typeface="Arial" panose="020B0604020202020204" pitchFamily="34" charset="0"/>
                <a:cs typeface="DejaVu Sans"/>
              </a:rPr>
              <a:t>will </a:t>
            </a:r>
            <a:r>
              <a:rPr lang="en-US" altLang="en-US" sz="2400" b="1" kern="0" noProof="1">
                <a:latin typeface="DejaVu Sans"/>
                <a:ea typeface="Arial" panose="020B0604020202020204" pitchFamily="34" charset="0"/>
                <a:cs typeface="DejaVu Sans"/>
              </a:rPr>
              <a:t>typically start in raster format</a:t>
            </a:r>
            <a:r>
              <a:rPr lang="en-US" altLang="en-US" sz="2400" kern="0" noProof="1">
                <a:latin typeface="DejaVu Sans"/>
                <a:ea typeface="Arial" panose="020B0604020202020204" pitchFamily="34" charset="0"/>
                <a:cs typeface="DejaVu Sans"/>
              </a:rPr>
              <a:t>, so </a:t>
            </a:r>
            <a:r>
              <a:rPr lang="en-US" altLang="en-US" sz="2400" b="1" kern="0" noProof="1">
                <a:latin typeface="DejaVu Sans"/>
                <a:ea typeface="Arial" panose="020B0604020202020204" pitchFamily="34" charset="0"/>
                <a:cs typeface="DejaVu Sans"/>
              </a:rPr>
              <a:t>they’ll likely need to be converted into vectors to be used </a:t>
            </a:r>
            <a:r>
              <a:rPr lang="en-US" altLang="en-US" sz="2400" kern="0" noProof="1">
                <a:latin typeface="DejaVu Sans"/>
                <a:ea typeface="Arial" panose="020B0604020202020204" pitchFamily="34" charset="0"/>
                <a:cs typeface="DejaVu Sans"/>
              </a:rPr>
              <a:t>- a process referred to as </a:t>
            </a:r>
            <a:r>
              <a:rPr lang="en-US" altLang="en-US" sz="2400" b="1" kern="0" noProof="1">
                <a:latin typeface="DejaVu Sans"/>
                <a:ea typeface="Arial" panose="020B0604020202020204" pitchFamily="34" charset="0"/>
                <a:cs typeface="DejaVu Sans"/>
              </a:rPr>
              <a:t>vectorization</a:t>
            </a:r>
            <a:r>
              <a:rPr lang="en-US" altLang="en-US" sz="2400" kern="0" noProof="1">
                <a:latin typeface="DejaVu Sans"/>
                <a:ea typeface="Arial" panose="020B0604020202020204" pitchFamily="34" charset="0"/>
                <a:cs typeface="DejaVu Sans"/>
              </a:rPr>
              <a:t>. </a:t>
            </a:r>
            <a:endParaRPr lang="en-US" altLang="en-US" sz="2400" kern="0" noProof="1" smtClean="0">
              <a:latin typeface="DejaVu Sans"/>
              <a:ea typeface="Arial" panose="020B0604020202020204" pitchFamily="34" charset="0"/>
              <a:cs typeface="DejaVu Sans"/>
            </a:endParaRPr>
          </a:p>
          <a:p>
            <a:pPr marL="12700" algn="just">
              <a:spcBef>
                <a:spcPts val="100"/>
              </a:spcBef>
            </a:pPr>
            <a:endParaRPr lang="en-US" altLang="en-US" sz="2400" kern="0" noProof="1">
              <a:latin typeface="DejaVu Sans"/>
              <a:ea typeface="Arial" panose="020B0604020202020204" pitchFamily="34" charset="0"/>
              <a:cs typeface="DejaVu Sans"/>
            </a:endParaRPr>
          </a:p>
          <a:p>
            <a:pPr marL="12700" algn="just">
              <a:spcBef>
                <a:spcPts val="100"/>
              </a:spcBef>
            </a:pPr>
            <a:r>
              <a:rPr lang="en-US" altLang="en-US" sz="2400" kern="0" noProof="1" smtClean="0">
                <a:latin typeface="DejaVu Sans"/>
                <a:ea typeface="Arial" panose="020B0604020202020204" pitchFamily="34" charset="0"/>
                <a:cs typeface="DejaVu Sans"/>
              </a:rPr>
              <a:t>Converting </a:t>
            </a:r>
            <a:r>
              <a:rPr lang="en-US" altLang="en-US" sz="2400" b="1" kern="0" noProof="1">
                <a:latin typeface="DejaVu Sans"/>
                <a:ea typeface="Arial" panose="020B0604020202020204" pitchFamily="34" charset="0"/>
                <a:cs typeface="DejaVu Sans"/>
              </a:rPr>
              <a:t>pixels to points can take a great deal of time by hand</a:t>
            </a:r>
            <a:r>
              <a:rPr lang="en-US" altLang="en-US" sz="2400" kern="0" noProof="1">
                <a:latin typeface="DejaVu Sans"/>
                <a:ea typeface="Arial" panose="020B0604020202020204" pitchFamily="34" charset="0"/>
                <a:cs typeface="DejaVu Sans"/>
              </a:rPr>
              <a:t>, but luckily, </a:t>
            </a:r>
            <a:r>
              <a:rPr lang="en-US" altLang="en-US" sz="2400" b="1" kern="0" noProof="1">
                <a:latin typeface="DejaVu Sans"/>
                <a:ea typeface="Arial" panose="020B0604020202020204" pitchFamily="34" charset="0"/>
                <a:cs typeface="DejaVu Sans"/>
              </a:rPr>
              <a:t>GIS software can help speed up the process</a:t>
            </a:r>
            <a:r>
              <a:rPr lang="en-US" altLang="en-US" sz="2400" kern="0" noProof="1">
                <a:latin typeface="DejaVu Sans"/>
                <a:ea typeface="Arial" panose="020B0604020202020204" pitchFamily="34" charset="0"/>
                <a:cs typeface="DejaVu Sans"/>
              </a:rPr>
              <a:t>. </a:t>
            </a:r>
          </a:p>
        </p:txBody>
      </p:sp>
    </p:spTree>
    <p:extLst>
      <p:ext uri="{BB962C8B-B14F-4D97-AF65-F5344CB8AC3E}">
        <p14:creationId xmlns:p14="http://schemas.microsoft.com/office/powerpoint/2010/main" val="55745357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b="1" dirty="0">
                <a:ln/>
                <a:solidFill>
                  <a:schemeClr val="accent1">
                    <a:lumMod val="50000"/>
                  </a:schemeClr>
                </a:solidFill>
                <a:effectLst>
                  <a:outerShdw blurRad="38100" dist="19050" dir="2700000" algn="tl" rotWithShape="0">
                    <a:schemeClr val="dk1">
                      <a:alpha val="40000"/>
                    </a:schemeClr>
                  </a:outerShdw>
                </a:effectLst>
                <a:sym typeface="+mn-ea"/>
              </a:rPr>
              <a:t>What is Spatial Analysis?</a:t>
            </a:r>
            <a:endParaRPr lang="en-IN" dirty="0"/>
          </a:p>
        </p:txBody>
      </p:sp>
      <p:sp>
        <p:nvSpPr>
          <p:cNvPr id="10" name="object 9"/>
          <p:cNvSpPr txBox="1"/>
          <p:nvPr>
            <p:custDataLst>
              <p:tags r:id="rId1"/>
            </p:custDataLst>
          </p:nvPr>
        </p:nvSpPr>
        <p:spPr>
          <a:xfrm>
            <a:off x="974882" y="1585861"/>
            <a:ext cx="10584771" cy="4302125"/>
          </a:xfrm>
          <a:prstGeom prst="rect">
            <a:avLst/>
          </a:prstGeom>
        </p:spPr>
        <p:txBody>
          <a:bodyPr vert="horz" wrap="square" lIns="0" tIns="12700" rIns="0" bIns="0" rtlCol="0">
            <a:noAutofit/>
          </a:bodyPr>
          <a:lstStyle/>
          <a:p>
            <a:pPr marL="12700" algn="just">
              <a:spcBef>
                <a:spcPts val="100"/>
              </a:spcBef>
            </a:pPr>
            <a:r>
              <a:rPr lang="en-US" altLang="en-US" sz="2400" kern="0" noProof="1">
                <a:latin typeface="DejaVu Sans"/>
                <a:ea typeface="Arial" panose="020B0604020202020204" pitchFamily="34" charset="0"/>
                <a:cs typeface="DejaVu Sans"/>
              </a:rPr>
              <a:t>Adistinction is made in this course between GIS and spatial analysis. In </a:t>
            </a:r>
            <a:r>
              <a:rPr lang="en-US" altLang="en-US" sz="2400" b="1" kern="0" noProof="1">
                <a:latin typeface="DejaVu Sans"/>
                <a:ea typeface="Arial" panose="020B0604020202020204" pitchFamily="34" charset="0"/>
                <a:cs typeface="DejaVu Sans"/>
              </a:rPr>
              <a:t>mainstream GIS software</a:t>
            </a:r>
            <a:r>
              <a:rPr lang="en-US" altLang="en-US" sz="2400" kern="0" noProof="1">
                <a:latin typeface="DejaVu Sans"/>
                <a:ea typeface="Arial" panose="020B0604020202020204" pitchFamily="34" charset="0"/>
                <a:cs typeface="DejaVu Sans"/>
              </a:rPr>
              <a:t>, the term </a:t>
            </a:r>
            <a:r>
              <a:rPr lang="en-US" altLang="en-US" sz="2400" b="1" kern="0" noProof="1">
                <a:latin typeface="DejaVu Sans"/>
                <a:ea typeface="Arial" panose="020B0604020202020204" pitchFamily="34" charset="0"/>
                <a:cs typeface="DejaVu Sans"/>
              </a:rPr>
              <a:t>analysis</a:t>
            </a:r>
            <a:r>
              <a:rPr lang="en-US" altLang="en-US" sz="2400" kern="0" noProof="1">
                <a:latin typeface="DejaVu Sans"/>
                <a:ea typeface="Arial" panose="020B0604020202020204" pitchFamily="34" charset="0"/>
                <a:cs typeface="DejaVu Sans"/>
              </a:rPr>
              <a:t> typically refers to </a:t>
            </a:r>
            <a:r>
              <a:rPr lang="en-US" altLang="en-US" sz="2400" b="1" kern="0" noProof="1">
                <a:latin typeface="DejaVu Sans"/>
                <a:ea typeface="Arial" panose="020B0604020202020204" pitchFamily="34" charset="0"/>
                <a:cs typeface="DejaVu Sans"/>
              </a:rPr>
              <a:t>operations such as data manipulation and querying</a:t>
            </a:r>
            <a:r>
              <a:rPr lang="en-US" altLang="en-US" sz="2400" kern="0" noProof="1">
                <a:latin typeface="DejaVu Sans"/>
                <a:ea typeface="Arial" panose="020B0604020202020204" pitchFamily="34" charset="0"/>
                <a:cs typeface="DejaVu Sans"/>
              </a:rPr>
              <a:t>. </a:t>
            </a:r>
            <a:endParaRPr lang="en-US" altLang="en-US" sz="2400" kern="0" noProof="1" smtClean="0">
              <a:latin typeface="DejaVu Sans"/>
              <a:ea typeface="Arial" panose="020B0604020202020204" pitchFamily="34" charset="0"/>
              <a:cs typeface="DejaVu Sans"/>
            </a:endParaRPr>
          </a:p>
          <a:p>
            <a:pPr marL="12700" algn="just">
              <a:spcBef>
                <a:spcPts val="100"/>
              </a:spcBef>
            </a:pPr>
            <a:endParaRPr lang="en-US" altLang="en-US" sz="2400" kern="0" noProof="1">
              <a:latin typeface="DejaVu Sans"/>
              <a:ea typeface="Arial" panose="020B0604020202020204" pitchFamily="34" charset="0"/>
              <a:cs typeface="DejaVu Sans"/>
            </a:endParaRPr>
          </a:p>
          <a:p>
            <a:pPr marL="12700" algn="just">
              <a:spcBef>
                <a:spcPts val="100"/>
              </a:spcBef>
            </a:pPr>
            <a:r>
              <a:rPr lang="en-US" altLang="en-US" sz="2400" kern="0" noProof="1" smtClean="0">
                <a:latin typeface="DejaVu Sans"/>
                <a:ea typeface="Arial" panose="020B0604020202020204" pitchFamily="34" charset="0"/>
                <a:cs typeface="DejaVu Sans"/>
              </a:rPr>
              <a:t>In </a:t>
            </a:r>
            <a:r>
              <a:rPr lang="en-US" altLang="en-US" sz="2400" kern="0" noProof="1">
                <a:latin typeface="DejaVu Sans"/>
                <a:ea typeface="Arial" panose="020B0604020202020204" pitchFamily="34" charset="0"/>
                <a:cs typeface="DejaVu Sans"/>
              </a:rPr>
              <a:t>contrast, </a:t>
            </a:r>
            <a:r>
              <a:rPr lang="en-US" altLang="en-US" sz="2400" b="1" kern="0" noProof="1">
                <a:latin typeface="DejaVu Sans"/>
                <a:ea typeface="Arial" panose="020B0604020202020204" pitchFamily="34" charset="0"/>
                <a:cs typeface="DejaVu Sans"/>
              </a:rPr>
              <a:t>spatial analysis </a:t>
            </a:r>
            <a:r>
              <a:rPr lang="en-US" altLang="en-US" sz="2400" kern="0" noProof="1">
                <a:latin typeface="DejaVu Sans"/>
                <a:ea typeface="Arial" panose="020B0604020202020204" pitchFamily="34" charset="0"/>
                <a:cs typeface="DejaVu Sans"/>
              </a:rPr>
              <a:t>focuses on the </a:t>
            </a:r>
            <a:r>
              <a:rPr lang="en-US" altLang="en-US" sz="2400" b="1" kern="0" noProof="1">
                <a:latin typeface="DejaVu Sans"/>
                <a:ea typeface="Arial" panose="020B0604020202020204" pitchFamily="34" charset="0"/>
                <a:cs typeface="DejaVu Sans"/>
              </a:rPr>
              <a:t>statistical examination of spatial patterns and the processes that may have generated them</a:t>
            </a:r>
            <a:r>
              <a:rPr lang="en-US" altLang="en-US" sz="2400" kern="0" noProof="1">
                <a:latin typeface="DejaVu Sans"/>
                <a:ea typeface="Arial" panose="020B0604020202020204" pitchFamily="34" charset="0"/>
                <a:cs typeface="DejaVu Sans"/>
              </a:rPr>
              <a:t>. </a:t>
            </a:r>
            <a:endParaRPr lang="en-US" altLang="en-US" sz="2400" kern="0" noProof="1" smtClean="0">
              <a:latin typeface="DejaVu Sans"/>
              <a:ea typeface="Arial" panose="020B0604020202020204" pitchFamily="34" charset="0"/>
              <a:cs typeface="DejaVu Sans"/>
            </a:endParaRPr>
          </a:p>
          <a:p>
            <a:pPr marL="12700" algn="just">
              <a:spcBef>
                <a:spcPts val="100"/>
              </a:spcBef>
            </a:pPr>
            <a:endParaRPr lang="en-US" altLang="en-US" sz="2400" kern="0" noProof="1">
              <a:latin typeface="DejaVu Sans"/>
              <a:ea typeface="Arial" panose="020B0604020202020204" pitchFamily="34" charset="0"/>
              <a:cs typeface="DejaVu Sans"/>
            </a:endParaRPr>
          </a:p>
          <a:p>
            <a:pPr marL="12700" algn="just">
              <a:spcBef>
                <a:spcPts val="100"/>
              </a:spcBef>
            </a:pPr>
            <a:r>
              <a:rPr lang="en-US" altLang="en-US" sz="2400" kern="0" noProof="1" smtClean="0">
                <a:latin typeface="DejaVu Sans"/>
                <a:ea typeface="Arial" panose="020B0604020202020204" pitchFamily="34" charset="0"/>
                <a:cs typeface="DejaVu Sans"/>
              </a:rPr>
              <a:t>More </a:t>
            </a:r>
            <a:r>
              <a:rPr lang="en-US" altLang="en-US" sz="2400" kern="0" noProof="1">
                <a:latin typeface="DejaVu Sans"/>
                <a:ea typeface="Arial" panose="020B0604020202020204" pitchFamily="34" charset="0"/>
                <a:cs typeface="DejaVu Sans"/>
              </a:rPr>
              <a:t>broadly, </a:t>
            </a:r>
            <a:r>
              <a:rPr lang="en-US" altLang="en-US" sz="2400" b="1" kern="0" noProof="1">
                <a:latin typeface="DejaVu Sans"/>
                <a:ea typeface="Arial" panose="020B0604020202020204" pitchFamily="34" charset="0"/>
                <a:cs typeface="DejaVu Sans"/>
              </a:rPr>
              <a:t>spatial analysis </a:t>
            </a:r>
            <a:r>
              <a:rPr lang="en-US" altLang="en-US" sz="2400" kern="0" noProof="1">
                <a:latin typeface="DejaVu Sans"/>
                <a:ea typeface="Arial" panose="020B0604020202020204" pitchFamily="34" charset="0"/>
                <a:cs typeface="DejaVu Sans"/>
              </a:rPr>
              <a:t>seeks to answer questions like: “</a:t>
            </a:r>
            <a:r>
              <a:rPr lang="en-US" altLang="en-US" sz="2400" b="1" kern="0" noProof="1">
                <a:latin typeface="DejaVu Sans"/>
                <a:ea typeface="Arial" panose="020B0604020202020204" pitchFamily="34" charset="0"/>
                <a:cs typeface="DejaVu Sans"/>
              </a:rPr>
              <a:t>What could have caused the observed spatial pattern</a:t>
            </a:r>
            <a:r>
              <a:rPr lang="en-US" altLang="en-US" sz="2400" kern="0" noProof="1">
                <a:latin typeface="DejaVu Sans"/>
                <a:ea typeface="Arial" panose="020B0604020202020204" pitchFamily="34" charset="0"/>
                <a:cs typeface="DejaVu Sans"/>
              </a:rPr>
              <a:t>?” It is an </a:t>
            </a:r>
            <a:r>
              <a:rPr lang="en-US" altLang="en-US" sz="2400" b="1" kern="0" noProof="1">
                <a:latin typeface="DejaVu Sans"/>
                <a:ea typeface="Arial" panose="020B0604020202020204" pitchFamily="34" charset="0"/>
                <a:cs typeface="DejaVu Sans"/>
              </a:rPr>
              <a:t>exploratory</a:t>
            </a:r>
            <a:r>
              <a:rPr lang="en-US" altLang="en-US" sz="2400" kern="0" noProof="1">
                <a:latin typeface="DejaVu Sans"/>
                <a:ea typeface="Arial" panose="020B0604020202020204" pitchFamily="34" charset="0"/>
                <a:cs typeface="DejaVu Sans"/>
              </a:rPr>
              <a:t> process in which we </a:t>
            </a:r>
            <a:r>
              <a:rPr lang="en-US" altLang="en-US" sz="2400" b="1" kern="0" noProof="1">
                <a:latin typeface="DejaVu Sans"/>
                <a:ea typeface="Arial" panose="020B0604020202020204" pitchFamily="34" charset="0"/>
                <a:cs typeface="DejaVu Sans"/>
              </a:rPr>
              <a:t>quantify spatial patterns and investigate the underlying mechanisms that may explain their distribution.</a:t>
            </a:r>
            <a:endParaRPr lang="en-US" altLang="en-US" sz="2400" b="1" kern="0" noProof="1">
              <a:latin typeface="DejaVu Sans"/>
              <a:ea typeface="Arial" panose="020B0604020202020204" pitchFamily="34" charset="0"/>
              <a:cs typeface="DejaVu Sans"/>
            </a:endParaRPr>
          </a:p>
        </p:txBody>
      </p:sp>
    </p:spTree>
    <p:extLst>
      <p:ext uri="{BB962C8B-B14F-4D97-AF65-F5344CB8AC3E}">
        <p14:creationId xmlns:p14="http://schemas.microsoft.com/office/powerpoint/2010/main" val="3825012436"/>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IN" b="1" dirty="0">
                <a:ln/>
                <a:solidFill>
                  <a:schemeClr val="accent1">
                    <a:lumMod val="50000"/>
                  </a:schemeClr>
                </a:solidFill>
                <a:effectLst>
                  <a:outerShdw blurRad="38100" dist="19050" dir="2700000" algn="tl" rotWithShape="0">
                    <a:schemeClr val="dk1">
                      <a:alpha val="40000"/>
                    </a:schemeClr>
                  </a:outerShdw>
                </a:effectLst>
                <a:sym typeface="+mn-ea"/>
              </a:rPr>
              <a:t>Vectorization </a:t>
            </a:r>
            <a:endParaRPr lang="en-IN" dirty="0"/>
          </a:p>
        </p:txBody>
      </p:sp>
      <p:sp>
        <p:nvSpPr>
          <p:cNvPr id="10" name="object 9"/>
          <p:cNvSpPr txBox="1"/>
          <p:nvPr>
            <p:custDataLst>
              <p:tags r:id="rId1"/>
            </p:custDataLst>
          </p:nvPr>
        </p:nvSpPr>
        <p:spPr>
          <a:xfrm>
            <a:off x="974882" y="1585861"/>
            <a:ext cx="10623560" cy="4302125"/>
          </a:xfrm>
          <a:prstGeom prst="rect">
            <a:avLst/>
          </a:prstGeom>
        </p:spPr>
        <p:txBody>
          <a:bodyPr vert="horz" wrap="square" lIns="0" tIns="12700" rIns="0" bIns="0" rtlCol="0">
            <a:noAutofit/>
          </a:bodyPr>
          <a:lstStyle/>
          <a:p>
            <a:pPr marL="12700" algn="just">
              <a:spcBef>
                <a:spcPts val="100"/>
              </a:spcBef>
            </a:pPr>
            <a:r>
              <a:rPr lang="en-US" altLang="en-US" sz="2400" kern="0" noProof="1" smtClean="0">
                <a:latin typeface="DejaVu Sans"/>
                <a:ea typeface="Arial" panose="020B0604020202020204" pitchFamily="34" charset="0"/>
                <a:cs typeface="DejaVu Sans"/>
              </a:rPr>
              <a:t>One </a:t>
            </a:r>
            <a:r>
              <a:rPr lang="en-US" altLang="en-US" sz="2400" b="1" kern="0" noProof="1">
                <a:latin typeface="DejaVu Sans"/>
                <a:ea typeface="Arial" panose="020B0604020202020204" pitchFamily="34" charset="0"/>
                <a:cs typeface="DejaVu Sans"/>
              </a:rPr>
              <a:t>situation</a:t>
            </a:r>
            <a:r>
              <a:rPr lang="en-US" altLang="en-US" sz="2400" kern="0" noProof="1">
                <a:latin typeface="DejaVu Sans"/>
                <a:ea typeface="Arial" panose="020B0604020202020204" pitchFamily="34" charset="0"/>
                <a:cs typeface="DejaVu Sans"/>
              </a:rPr>
              <a:t> where </a:t>
            </a:r>
            <a:r>
              <a:rPr lang="en-US" altLang="en-US" sz="2400" b="1" kern="0" noProof="1">
                <a:latin typeface="DejaVu Sans"/>
                <a:ea typeface="Arial" panose="020B0604020202020204" pitchFamily="34" charset="0"/>
                <a:cs typeface="DejaVu Sans"/>
              </a:rPr>
              <a:t>vectorization</a:t>
            </a:r>
            <a:r>
              <a:rPr lang="en-US" altLang="en-US" sz="2400" kern="0" noProof="1">
                <a:latin typeface="DejaVu Sans"/>
                <a:ea typeface="Arial" panose="020B0604020202020204" pitchFamily="34" charset="0"/>
                <a:cs typeface="DejaVu Sans"/>
              </a:rPr>
              <a:t> may be necessary is when </a:t>
            </a:r>
            <a:r>
              <a:rPr lang="en-US" altLang="en-US" sz="2400" b="1" kern="0" noProof="1">
                <a:latin typeface="DejaVu Sans"/>
                <a:ea typeface="Arial" panose="020B0604020202020204" pitchFamily="34" charset="0"/>
                <a:cs typeface="DejaVu Sans"/>
              </a:rPr>
              <a:t>using an aerial photograph </a:t>
            </a:r>
            <a:r>
              <a:rPr lang="en-US" altLang="en-US" sz="2400" kern="0" noProof="1">
                <a:latin typeface="DejaVu Sans"/>
                <a:ea typeface="Arial" panose="020B0604020202020204" pitchFamily="34" charset="0"/>
                <a:cs typeface="DejaVu Sans"/>
              </a:rPr>
              <a:t>to create a </a:t>
            </a:r>
            <a:r>
              <a:rPr lang="en-US" altLang="en-US" sz="2400" b="1" kern="0" noProof="1">
                <a:latin typeface="DejaVu Sans"/>
                <a:ea typeface="Arial" panose="020B0604020202020204" pitchFamily="34" charset="0"/>
                <a:cs typeface="DejaVu Sans"/>
              </a:rPr>
              <a:t>property map</a:t>
            </a:r>
            <a:r>
              <a:rPr lang="en-US" altLang="en-US" sz="2400" kern="0" noProof="1">
                <a:latin typeface="DejaVu Sans"/>
                <a:ea typeface="Arial" panose="020B0604020202020204" pitchFamily="34" charset="0"/>
                <a:cs typeface="DejaVu Sans"/>
              </a:rPr>
              <a:t>. In this case, the process could look like the following</a:t>
            </a:r>
            <a:r>
              <a:rPr lang="en-US" altLang="en-US" sz="2400" kern="0" noProof="1" smtClean="0">
                <a:latin typeface="DejaVu Sans"/>
                <a:ea typeface="Arial" panose="020B0604020202020204" pitchFamily="34" charset="0"/>
                <a:cs typeface="DejaVu Sans"/>
              </a:rPr>
              <a:t>:</a:t>
            </a:r>
          </a:p>
          <a:p>
            <a:pPr marL="12700" algn="just">
              <a:spcBef>
                <a:spcPts val="100"/>
              </a:spcBef>
            </a:pPr>
            <a:endParaRPr kumimoji="0" lang="en-US" altLang="en-US" sz="2400" b="0" i="0" u="none" strike="noStrike" kern="0" cap="none" spc="0" normalizeH="0" baseline="0" noProof="1">
              <a:solidFill>
                <a:schemeClr val="tx1"/>
              </a:solidFill>
              <a:latin typeface="DejaVu Sans"/>
              <a:ea typeface="Arial" panose="020B0604020202020204" pitchFamily="34" charset="0"/>
              <a:cs typeface="DejaVu Sans"/>
            </a:endParaRPr>
          </a:p>
          <a:p>
            <a:pPr marL="355600" indent="-342900" algn="just">
              <a:spcBef>
                <a:spcPts val="100"/>
              </a:spcBef>
              <a:buFont typeface="Arial" panose="020B0604020202020204" pitchFamily="34" charset="0"/>
              <a:buChar char="•"/>
            </a:pPr>
            <a:r>
              <a:rPr lang="en-US" altLang="en-US" sz="2400" kern="0" noProof="1">
                <a:latin typeface="DejaVu Sans"/>
                <a:ea typeface="Arial" panose="020B0604020202020204" pitchFamily="34" charset="0"/>
                <a:cs typeface="DejaVu Sans"/>
              </a:rPr>
              <a:t>Step 1. Scan the aerial photograph</a:t>
            </a:r>
          </a:p>
          <a:p>
            <a:pPr marL="355600" indent="-342900" algn="just">
              <a:spcBef>
                <a:spcPts val="100"/>
              </a:spcBef>
              <a:buFont typeface="Arial" panose="020B0604020202020204" pitchFamily="34" charset="0"/>
              <a:buChar char="•"/>
            </a:pPr>
            <a:r>
              <a:rPr lang="en-US" altLang="en-US" sz="2400" kern="0" noProof="1">
                <a:latin typeface="DejaVu Sans"/>
                <a:ea typeface="Arial" panose="020B0604020202020204" pitchFamily="34" charset="0"/>
                <a:cs typeface="DejaVu Sans"/>
              </a:rPr>
              <a:t>Step 2. Upload the scanned photo to GIS software</a:t>
            </a:r>
          </a:p>
          <a:p>
            <a:pPr marL="355600" indent="-342900" algn="just">
              <a:spcBef>
                <a:spcPts val="100"/>
              </a:spcBef>
              <a:buFont typeface="Arial" panose="020B0604020202020204" pitchFamily="34" charset="0"/>
              <a:buChar char="•"/>
            </a:pPr>
            <a:r>
              <a:rPr lang="en-US" altLang="en-US" sz="2400" kern="0" noProof="1">
                <a:latin typeface="DejaVu Sans"/>
                <a:ea typeface="Arial" panose="020B0604020202020204" pitchFamily="34" charset="0"/>
                <a:cs typeface="DejaVu Sans"/>
              </a:rPr>
              <a:t>Step 3. Vectorize the photograph (converting it from pixels to polygons)</a:t>
            </a:r>
          </a:p>
          <a:p>
            <a:pPr marL="355600" indent="-342900" algn="just">
              <a:spcBef>
                <a:spcPts val="100"/>
              </a:spcBef>
              <a:buFont typeface="Arial" panose="020B0604020202020204" pitchFamily="34" charset="0"/>
              <a:buChar char="•"/>
            </a:pPr>
            <a:r>
              <a:rPr lang="en-US" altLang="en-US" sz="2400" kern="0" noProof="1">
                <a:latin typeface="DejaVu Sans"/>
                <a:ea typeface="Arial" panose="020B0604020202020204" pitchFamily="34" charset="0"/>
                <a:cs typeface="DejaVu Sans"/>
              </a:rPr>
              <a:t>Step 4. Create a map layer with the vector </a:t>
            </a:r>
            <a:r>
              <a:rPr lang="en-US" altLang="en-US" sz="2400" kern="0" noProof="1" smtClean="0">
                <a:latin typeface="DejaVu Sans"/>
                <a:ea typeface="Arial" panose="020B0604020202020204" pitchFamily="34" charset="0"/>
                <a:cs typeface="DejaVu Sans"/>
              </a:rPr>
              <a:t>data</a:t>
            </a:r>
          </a:p>
          <a:p>
            <a:pPr marL="355600" indent="-342900" algn="just">
              <a:spcBef>
                <a:spcPts val="100"/>
              </a:spcBef>
              <a:buFont typeface="Arial" panose="020B0604020202020204" pitchFamily="34" charset="0"/>
              <a:buChar char="•"/>
            </a:pPr>
            <a:endParaRPr kumimoji="0" lang="en-US" altLang="en-US" sz="2400" b="0" i="0" u="none" strike="noStrike" kern="0" cap="none" spc="0" normalizeH="0" baseline="0" noProof="1">
              <a:solidFill>
                <a:schemeClr val="tx1"/>
              </a:solidFill>
              <a:latin typeface="DejaVu Sans"/>
              <a:ea typeface="Arial" panose="020B0604020202020204" pitchFamily="34" charset="0"/>
              <a:cs typeface="DejaVu Sans"/>
            </a:endParaRPr>
          </a:p>
          <a:p>
            <a:pPr marL="12700" algn="just">
              <a:spcBef>
                <a:spcPts val="100"/>
              </a:spcBef>
            </a:pPr>
            <a:r>
              <a:rPr lang="en-US" altLang="en-US" sz="2400" kern="0" noProof="1">
                <a:latin typeface="DejaVu Sans"/>
                <a:ea typeface="Arial" panose="020B0604020202020204" pitchFamily="34" charset="0"/>
                <a:cs typeface="DejaVu Sans"/>
              </a:rPr>
              <a:t>Once the GIS software has created a map layer with the photo data, it can determine the area of features, measure the distance between objects, and make other conclusions of a similar nature.</a:t>
            </a:r>
          </a:p>
          <a:p>
            <a:pPr marL="12700" algn="just">
              <a:spcBef>
                <a:spcPts val="100"/>
              </a:spcBef>
            </a:pPr>
            <a:endParaRPr lang="en-US" altLang="en-US" sz="2400" kern="0" noProof="1">
              <a:latin typeface="DejaVu Sans"/>
              <a:ea typeface="Arial" panose="020B0604020202020204" pitchFamily="34" charset="0"/>
              <a:cs typeface="DejaVu Sans"/>
            </a:endParaRPr>
          </a:p>
        </p:txBody>
      </p:sp>
    </p:spTree>
    <p:extLst>
      <p:ext uri="{BB962C8B-B14F-4D97-AF65-F5344CB8AC3E}">
        <p14:creationId xmlns:p14="http://schemas.microsoft.com/office/powerpoint/2010/main" val="625268673"/>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IN" b="1" dirty="0">
                <a:ln/>
                <a:solidFill>
                  <a:schemeClr val="accent1">
                    <a:lumMod val="50000"/>
                  </a:schemeClr>
                </a:solidFill>
                <a:effectLst>
                  <a:outerShdw blurRad="38100" dist="19050" dir="2700000" algn="tl" rotWithShape="0">
                    <a:schemeClr val="dk1">
                      <a:alpha val="40000"/>
                    </a:schemeClr>
                  </a:outerShdw>
                </a:effectLst>
                <a:sym typeface="+mn-ea"/>
              </a:rPr>
              <a:t>Vectorization </a:t>
            </a:r>
            <a:endParaRPr lang="en-IN" dirty="0"/>
          </a:p>
        </p:txBody>
      </p:sp>
      <p:sp>
        <p:nvSpPr>
          <p:cNvPr id="10" name="object 9"/>
          <p:cNvSpPr txBox="1"/>
          <p:nvPr>
            <p:custDataLst>
              <p:tags r:id="rId1"/>
            </p:custDataLst>
          </p:nvPr>
        </p:nvSpPr>
        <p:spPr>
          <a:xfrm>
            <a:off x="974882" y="1585861"/>
            <a:ext cx="10623560" cy="4302125"/>
          </a:xfrm>
          <a:prstGeom prst="rect">
            <a:avLst/>
          </a:prstGeom>
        </p:spPr>
        <p:txBody>
          <a:bodyPr vert="horz" wrap="square" lIns="0" tIns="12700" rIns="0" bIns="0" rtlCol="0">
            <a:noAutofit/>
          </a:bodyPr>
          <a:lstStyle/>
          <a:p>
            <a:pPr marL="12700" algn="just">
              <a:spcBef>
                <a:spcPts val="100"/>
              </a:spcBef>
            </a:pPr>
            <a:r>
              <a:rPr lang="en-US" altLang="en-US" sz="2400" kern="0" noProof="1" smtClean="0">
                <a:latin typeface="DejaVu Sans"/>
                <a:ea typeface="Arial" panose="020B0604020202020204" pitchFamily="34" charset="0"/>
                <a:cs typeface="DejaVu Sans"/>
              </a:rPr>
              <a:t>One </a:t>
            </a:r>
            <a:r>
              <a:rPr lang="en-US" altLang="en-US" sz="2400" b="1" kern="0" noProof="1">
                <a:latin typeface="DejaVu Sans"/>
                <a:ea typeface="Arial" panose="020B0604020202020204" pitchFamily="34" charset="0"/>
                <a:cs typeface="DejaVu Sans"/>
              </a:rPr>
              <a:t>situation</a:t>
            </a:r>
            <a:r>
              <a:rPr lang="en-US" altLang="en-US" sz="2400" kern="0" noProof="1">
                <a:latin typeface="DejaVu Sans"/>
                <a:ea typeface="Arial" panose="020B0604020202020204" pitchFamily="34" charset="0"/>
                <a:cs typeface="DejaVu Sans"/>
              </a:rPr>
              <a:t> where </a:t>
            </a:r>
            <a:r>
              <a:rPr lang="en-US" altLang="en-US" sz="2400" b="1" kern="0" noProof="1">
                <a:latin typeface="DejaVu Sans"/>
                <a:ea typeface="Arial" panose="020B0604020202020204" pitchFamily="34" charset="0"/>
                <a:cs typeface="DejaVu Sans"/>
              </a:rPr>
              <a:t>vectorization</a:t>
            </a:r>
            <a:r>
              <a:rPr lang="en-US" altLang="en-US" sz="2400" kern="0" noProof="1">
                <a:latin typeface="DejaVu Sans"/>
                <a:ea typeface="Arial" panose="020B0604020202020204" pitchFamily="34" charset="0"/>
                <a:cs typeface="DejaVu Sans"/>
              </a:rPr>
              <a:t> may be necessary is when </a:t>
            </a:r>
            <a:r>
              <a:rPr lang="en-US" altLang="en-US" sz="2400" b="1" kern="0" noProof="1">
                <a:latin typeface="DejaVu Sans"/>
                <a:ea typeface="Arial" panose="020B0604020202020204" pitchFamily="34" charset="0"/>
                <a:cs typeface="DejaVu Sans"/>
              </a:rPr>
              <a:t>using an aerial photograph </a:t>
            </a:r>
            <a:r>
              <a:rPr lang="en-US" altLang="en-US" sz="2400" kern="0" noProof="1">
                <a:latin typeface="DejaVu Sans"/>
                <a:ea typeface="Arial" panose="020B0604020202020204" pitchFamily="34" charset="0"/>
                <a:cs typeface="DejaVu Sans"/>
              </a:rPr>
              <a:t>to create a </a:t>
            </a:r>
            <a:r>
              <a:rPr lang="en-US" altLang="en-US" sz="2400" b="1" kern="0" noProof="1">
                <a:latin typeface="DejaVu Sans"/>
                <a:ea typeface="Arial" panose="020B0604020202020204" pitchFamily="34" charset="0"/>
                <a:cs typeface="DejaVu Sans"/>
              </a:rPr>
              <a:t>property map</a:t>
            </a:r>
            <a:r>
              <a:rPr lang="en-US" altLang="en-US" sz="2400" kern="0" noProof="1">
                <a:latin typeface="DejaVu Sans"/>
                <a:ea typeface="Arial" panose="020B0604020202020204" pitchFamily="34" charset="0"/>
                <a:cs typeface="DejaVu Sans"/>
              </a:rPr>
              <a:t>. In this case, the process could look like the following</a:t>
            </a:r>
            <a:r>
              <a:rPr lang="en-US" altLang="en-US" sz="2400" kern="0" noProof="1" smtClean="0">
                <a:latin typeface="DejaVu Sans"/>
                <a:ea typeface="Arial" panose="020B0604020202020204" pitchFamily="34" charset="0"/>
                <a:cs typeface="DejaVu Sans"/>
              </a:rPr>
              <a:t>:</a:t>
            </a:r>
          </a:p>
          <a:p>
            <a:pPr marL="12700" algn="just">
              <a:spcBef>
                <a:spcPts val="100"/>
              </a:spcBef>
            </a:pPr>
            <a:endParaRPr kumimoji="0" lang="en-US" altLang="en-US" sz="2400" b="0" i="0" u="none" strike="noStrike" kern="0" cap="none" spc="0" normalizeH="0" baseline="0" noProof="1">
              <a:solidFill>
                <a:schemeClr val="tx1"/>
              </a:solidFill>
              <a:latin typeface="DejaVu Sans"/>
              <a:ea typeface="Arial" panose="020B0604020202020204" pitchFamily="34" charset="0"/>
              <a:cs typeface="DejaVu Sans"/>
            </a:endParaRPr>
          </a:p>
          <a:p>
            <a:pPr marL="355600" indent="-342900" algn="just">
              <a:spcBef>
                <a:spcPts val="100"/>
              </a:spcBef>
              <a:buFont typeface="Arial" panose="020B0604020202020204" pitchFamily="34" charset="0"/>
              <a:buChar char="•"/>
            </a:pPr>
            <a:r>
              <a:rPr lang="en-US" altLang="en-US" sz="2400" kern="0" noProof="1">
                <a:latin typeface="DejaVu Sans"/>
                <a:ea typeface="Arial" panose="020B0604020202020204" pitchFamily="34" charset="0"/>
                <a:cs typeface="DejaVu Sans"/>
              </a:rPr>
              <a:t>Step 1. Scan the aerial photograph</a:t>
            </a:r>
          </a:p>
          <a:p>
            <a:pPr marL="355600" indent="-342900" algn="just">
              <a:spcBef>
                <a:spcPts val="100"/>
              </a:spcBef>
              <a:buFont typeface="Arial" panose="020B0604020202020204" pitchFamily="34" charset="0"/>
              <a:buChar char="•"/>
            </a:pPr>
            <a:r>
              <a:rPr lang="en-US" altLang="en-US" sz="2400" kern="0" noProof="1">
                <a:latin typeface="DejaVu Sans"/>
                <a:ea typeface="Arial" panose="020B0604020202020204" pitchFamily="34" charset="0"/>
                <a:cs typeface="DejaVu Sans"/>
              </a:rPr>
              <a:t>Step 2. Upload the scanned photo to GIS software</a:t>
            </a:r>
          </a:p>
          <a:p>
            <a:pPr marL="355600" indent="-342900" algn="just">
              <a:spcBef>
                <a:spcPts val="100"/>
              </a:spcBef>
              <a:buFont typeface="Arial" panose="020B0604020202020204" pitchFamily="34" charset="0"/>
              <a:buChar char="•"/>
            </a:pPr>
            <a:r>
              <a:rPr lang="en-US" altLang="en-US" sz="2400" kern="0" noProof="1">
                <a:latin typeface="DejaVu Sans"/>
                <a:ea typeface="Arial" panose="020B0604020202020204" pitchFamily="34" charset="0"/>
                <a:cs typeface="DejaVu Sans"/>
              </a:rPr>
              <a:t>Step 3. Vectorize the photograph (converting it from pixels to polygons)</a:t>
            </a:r>
          </a:p>
          <a:p>
            <a:pPr marL="355600" indent="-342900" algn="just">
              <a:spcBef>
                <a:spcPts val="100"/>
              </a:spcBef>
              <a:buFont typeface="Arial" panose="020B0604020202020204" pitchFamily="34" charset="0"/>
              <a:buChar char="•"/>
            </a:pPr>
            <a:r>
              <a:rPr lang="en-US" altLang="en-US" sz="2400" kern="0" noProof="1">
                <a:latin typeface="DejaVu Sans"/>
                <a:ea typeface="Arial" panose="020B0604020202020204" pitchFamily="34" charset="0"/>
                <a:cs typeface="DejaVu Sans"/>
              </a:rPr>
              <a:t>Step 4. Create a map layer with the vector </a:t>
            </a:r>
            <a:r>
              <a:rPr lang="en-US" altLang="en-US" sz="2400" kern="0" noProof="1" smtClean="0">
                <a:latin typeface="DejaVu Sans"/>
                <a:ea typeface="Arial" panose="020B0604020202020204" pitchFamily="34" charset="0"/>
                <a:cs typeface="DejaVu Sans"/>
              </a:rPr>
              <a:t>data</a:t>
            </a:r>
          </a:p>
          <a:p>
            <a:pPr marL="355600" indent="-342900" algn="just">
              <a:spcBef>
                <a:spcPts val="100"/>
              </a:spcBef>
              <a:buFont typeface="Arial" panose="020B0604020202020204" pitchFamily="34" charset="0"/>
              <a:buChar char="•"/>
            </a:pPr>
            <a:endParaRPr kumimoji="0" lang="en-US" altLang="en-US" sz="2400" b="0" i="0" u="none" strike="noStrike" kern="0" cap="none" spc="0" normalizeH="0" baseline="0" noProof="1">
              <a:solidFill>
                <a:schemeClr val="tx1"/>
              </a:solidFill>
              <a:latin typeface="DejaVu Sans"/>
              <a:ea typeface="Arial" panose="020B0604020202020204" pitchFamily="34" charset="0"/>
              <a:cs typeface="DejaVu Sans"/>
            </a:endParaRPr>
          </a:p>
          <a:p>
            <a:pPr marL="12700" algn="just">
              <a:spcBef>
                <a:spcPts val="100"/>
              </a:spcBef>
            </a:pPr>
            <a:r>
              <a:rPr lang="en-US" altLang="en-US" sz="2400" kern="0" noProof="1">
                <a:latin typeface="DejaVu Sans"/>
                <a:ea typeface="Arial" panose="020B0604020202020204" pitchFamily="34" charset="0"/>
                <a:cs typeface="DejaVu Sans"/>
              </a:rPr>
              <a:t>Once the GIS software has created a map layer with the photo data, it can determine the area of features, measure the distance between objects, and make other conclusions of a similar nature.</a:t>
            </a:r>
          </a:p>
          <a:p>
            <a:pPr marL="12700" algn="just">
              <a:spcBef>
                <a:spcPts val="100"/>
              </a:spcBef>
            </a:pPr>
            <a:endParaRPr lang="en-US" altLang="en-US" sz="2400" kern="0" noProof="1">
              <a:latin typeface="DejaVu Sans"/>
              <a:ea typeface="Arial" panose="020B0604020202020204" pitchFamily="34" charset="0"/>
              <a:cs typeface="DejaVu Sans"/>
            </a:endParaRPr>
          </a:p>
        </p:txBody>
      </p:sp>
    </p:spTree>
    <p:extLst>
      <p:ext uri="{BB962C8B-B14F-4D97-AF65-F5344CB8AC3E}">
        <p14:creationId xmlns:p14="http://schemas.microsoft.com/office/powerpoint/2010/main" val="2374414537"/>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IN" b="1" dirty="0">
                <a:ln/>
                <a:solidFill>
                  <a:schemeClr val="accent1">
                    <a:lumMod val="50000"/>
                  </a:schemeClr>
                </a:solidFill>
                <a:effectLst>
                  <a:outerShdw blurRad="38100" dist="19050" dir="2700000" algn="tl" rotWithShape="0">
                    <a:schemeClr val="dk1">
                      <a:alpha val="40000"/>
                    </a:schemeClr>
                  </a:outerShdw>
                </a:effectLst>
                <a:sym typeface="+mn-ea"/>
              </a:rPr>
              <a:t>Process  </a:t>
            </a:r>
            <a:endParaRPr lang="en-IN" dirty="0"/>
          </a:p>
        </p:txBody>
      </p:sp>
      <p:sp>
        <p:nvSpPr>
          <p:cNvPr id="10" name="object 9"/>
          <p:cNvSpPr txBox="1"/>
          <p:nvPr>
            <p:custDataLst>
              <p:tags r:id="rId1"/>
            </p:custDataLst>
          </p:nvPr>
        </p:nvSpPr>
        <p:spPr>
          <a:xfrm>
            <a:off x="974882" y="1585861"/>
            <a:ext cx="10623560" cy="4302125"/>
          </a:xfrm>
          <a:prstGeom prst="rect">
            <a:avLst/>
          </a:prstGeom>
        </p:spPr>
        <p:txBody>
          <a:bodyPr vert="horz" wrap="square" lIns="0" tIns="12700" rIns="0" bIns="0" rtlCol="0">
            <a:noAutofit/>
          </a:bodyPr>
          <a:lstStyle/>
          <a:p>
            <a:pPr marL="12700" algn="just">
              <a:spcBef>
                <a:spcPts val="100"/>
              </a:spcBef>
            </a:pPr>
            <a:r>
              <a:rPr lang="en-US" altLang="en-US" sz="2400" kern="0" noProof="1">
                <a:latin typeface="DejaVu Sans"/>
                <a:ea typeface="Arial" panose="020B0604020202020204" pitchFamily="34" charset="0"/>
                <a:cs typeface="DejaVu Sans"/>
              </a:rPr>
              <a:t>While there’s </a:t>
            </a:r>
            <a:r>
              <a:rPr lang="en-US" altLang="en-US" sz="2400" b="1" kern="0" noProof="1">
                <a:latin typeface="DejaVu Sans"/>
                <a:ea typeface="Arial" panose="020B0604020202020204" pitchFamily="34" charset="0"/>
                <a:cs typeface="DejaVu Sans"/>
              </a:rPr>
              <a:t>no shortage of public data</a:t>
            </a:r>
            <a:r>
              <a:rPr lang="en-US" altLang="en-US" sz="2400" kern="0" noProof="1">
                <a:latin typeface="DejaVu Sans"/>
                <a:ea typeface="Arial" panose="020B0604020202020204" pitchFamily="34" charset="0"/>
                <a:cs typeface="DejaVu Sans"/>
              </a:rPr>
              <a:t>, there’s also </a:t>
            </a:r>
            <a:r>
              <a:rPr lang="en-US" altLang="en-US" sz="2400" b="1" kern="0" noProof="1">
                <a:latin typeface="DejaVu Sans"/>
                <a:ea typeface="Arial" panose="020B0604020202020204" pitchFamily="34" charset="0"/>
                <a:cs typeface="DejaVu Sans"/>
              </a:rPr>
              <a:t>little to no standardization, </a:t>
            </a:r>
            <a:r>
              <a:rPr lang="en-US" altLang="en-US" sz="2400" kern="0" noProof="1">
                <a:latin typeface="DejaVu Sans"/>
                <a:ea typeface="Arial" panose="020B0604020202020204" pitchFamily="34" charset="0"/>
                <a:cs typeface="DejaVu Sans"/>
              </a:rPr>
              <a:t>making it </a:t>
            </a:r>
            <a:r>
              <a:rPr lang="en-US" altLang="en-US" sz="2400" b="1" kern="0" noProof="1">
                <a:latin typeface="DejaVu Sans"/>
                <a:ea typeface="Arial" panose="020B0604020202020204" pitchFamily="34" charset="0"/>
                <a:cs typeface="DejaVu Sans"/>
              </a:rPr>
              <a:t>difficult to find data in the right format</a:t>
            </a:r>
            <a:r>
              <a:rPr lang="en-US" altLang="en-US" sz="2400" kern="0" noProof="1">
                <a:latin typeface="DejaVu Sans"/>
                <a:ea typeface="Arial" panose="020B0604020202020204" pitchFamily="34" charset="0"/>
                <a:cs typeface="DejaVu Sans"/>
              </a:rPr>
              <a:t>. However, just because data isn’t formatted correctly doesn’t necessarily mean it’s unusable - it just needs to be translated. </a:t>
            </a:r>
          </a:p>
          <a:p>
            <a:pPr marL="12700" algn="just">
              <a:spcBef>
                <a:spcPts val="100"/>
              </a:spcBef>
            </a:pPr>
            <a:endParaRPr lang="en-US" altLang="en-US" sz="2400" kern="0" noProof="1">
              <a:latin typeface="DejaVu Sans"/>
              <a:ea typeface="Arial" panose="020B0604020202020204" pitchFamily="34" charset="0"/>
              <a:cs typeface="DejaVu Sans"/>
            </a:endParaRPr>
          </a:p>
          <a:p>
            <a:pPr marL="12700" algn="just">
              <a:spcBef>
                <a:spcPts val="100"/>
              </a:spcBef>
            </a:pPr>
            <a:r>
              <a:rPr lang="en-US" altLang="en-US" sz="2400" kern="0" noProof="1">
                <a:latin typeface="DejaVu Sans"/>
                <a:ea typeface="Arial" panose="020B0604020202020204" pitchFamily="34" charset="0"/>
                <a:cs typeface="DejaVu Sans"/>
              </a:rPr>
              <a:t>There are </a:t>
            </a:r>
            <a:r>
              <a:rPr lang="en-US" altLang="en-US" sz="2400" b="1" kern="0" noProof="1">
                <a:latin typeface="DejaVu Sans"/>
                <a:ea typeface="Arial" panose="020B0604020202020204" pitchFamily="34" charset="0"/>
                <a:cs typeface="DejaVu Sans"/>
              </a:rPr>
              <a:t>two main components to translating data for GIS software,</a:t>
            </a:r>
            <a:r>
              <a:rPr lang="en-US" altLang="en-US" sz="2400" kern="0" noProof="1">
                <a:latin typeface="DejaVu Sans"/>
                <a:ea typeface="Arial" panose="020B0604020202020204" pitchFamily="34" charset="0"/>
                <a:cs typeface="DejaVu Sans"/>
              </a:rPr>
              <a:t> </a:t>
            </a:r>
            <a:r>
              <a:rPr lang="en-US" altLang="en-US" sz="2400" b="1" kern="0" noProof="1">
                <a:latin typeface="DejaVu Sans"/>
                <a:ea typeface="Arial" panose="020B0604020202020204" pitchFamily="34" charset="0"/>
                <a:cs typeface="DejaVu Sans"/>
              </a:rPr>
              <a:t>syntactic and semantic translation</a:t>
            </a:r>
            <a:r>
              <a:rPr lang="en-US" altLang="en-US" sz="2400" kern="0" noProof="1">
                <a:latin typeface="DejaVu Sans"/>
                <a:ea typeface="Arial" panose="020B0604020202020204" pitchFamily="34" charset="0"/>
                <a:cs typeface="DejaVu Sans"/>
              </a:rPr>
              <a:t>. </a:t>
            </a:r>
            <a:r>
              <a:rPr lang="en-US" altLang="en-US" sz="2400" b="1" kern="0" noProof="1">
                <a:latin typeface="DejaVu Sans"/>
                <a:ea typeface="Arial" panose="020B0604020202020204" pitchFamily="34" charset="0"/>
                <a:cs typeface="DejaVu Sans"/>
              </a:rPr>
              <a:t>Syntactic</a:t>
            </a:r>
            <a:r>
              <a:rPr lang="en-US" altLang="en-US" sz="2400" kern="0" noProof="1">
                <a:latin typeface="DejaVu Sans"/>
                <a:ea typeface="Arial" panose="020B0604020202020204" pitchFamily="34" charset="0"/>
                <a:cs typeface="DejaVu Sans"/>
              </a:rPr>
              <a:t> translation is by far the easier of the two, as it </a:t>
            </a:r>
            <a:r>
              <a:rPr lang="en-US" altLang="en-US" sz="2400" b="1" kern="0" noProof="1">
                <a:latin typeface="DejaVu Sans"/>
                <a:ea typeface="Arial" panose="020B0604020202020204" pitchFamily="34" charset="0"/>
                <a:cs typeface="DejaVu Sans"/>
              </a:rPr>
              <a:t>only involves translating symbols such as letters and numbers between systems</a:t>
            </a:r>
            <a:r>
              <a:rPr lang="en-US" altLang="en-US" sz="2400" kern="0" noProof="1">
                <a:latin typeface="DejaVu Sans"/>
                <a:ea typeface="Arial" panose="020B0604020202020204" pitchFamily="34" charset="0"/>
                <a:cs typeface="DejaVu Sans"/>
              </a:rPr>
              <a:t>. </a:t>
            </a:r>
            <a:r>
              <a:rPr lang="en-US" altLang="en-US" sz="2400" b="1" kern="0" noProof="1">
                <a:latin typeface="DejaVu Sans"/>
                <a:ea typeface="Arial" panose="020B0604020202020204" pitchFamily="34" charset="0"/>
                <a:cs typeface="DejaVu Sans"/>
              </a:rPr>
              <a:t>Semantic</a:t>
            </a:r>
            <a:r>
              <a:rPr lang="en-US" altLang="en-US" sz="2400" kern="0" noProof="1">
                <a:latin typeface="DejaVu Sans"/>
                <a:ea typeface="Arial" panose="020B0604020202020204" pitchFamily="34" charset="0"/>
                <a:cs typeface="DejaVu Sans"/>
              </a:rPr>
              <a:t> translation, on the other hand, is a bit more complicated. It </a:t>
            </a:r>
            <a:r>
              <a:rPr lang="en-US" altLang="en-US" sz="2400" b="1" kern="0" noProof="1">
                <a:latin typeface="DejaVu Sans"/>
                <a:ea typeface="Arial" panose="020B0604020202020204" pitchFamily="34" charset="0"/>
                <a:cs typeface="DejaVu Sans"/>
              </a:rPr>
              <a:t>aims to decipher the meaning behind the data</a:t>
            </a:r>
            <a:r>
              <a:rPr lang="en-US" altLang="en-US" sz="2400" kern="0" noProof="1">
                <a:latin typeface="DejaVu Sans"/>
                <a:ea typeface="Arial" panose="020B0604020202020204" pitchFamily="34" charset="0"/>
                <a:cs typeface="DejaVu Sans"/>
              </a:rPr>
              <a:t>, and </a:t>
            </a:r>
            <a:r>
              <a:rPr lang="en-US" altLang="en-US" sz="2400" b="1" kern="0" noProof="1">
                <a:latin typeface="DejaVu Sans"/>
                <a:ea typeface="Arial" panose="020B0604020202020204" pitchFamily="34" charset="0"/>
                <a:cs typeface="DejaVu Sans"/>
              </a:rPr>
              <a:t>though progress has been made, semantic translatio</a:t>
            </a:r>
            <a:r>
              <a:rPr lang="en-US" altLang="en-US" sz="2400" kern="0" noProof="1">
                <a:latin typeface="DejaVu Sans"/>
                <a:ea typeface="Arial" panose="020B0604020202020204" pitchFamily="34" charset="0"/>
                <a:cs typeface="DejaVu Sans"/>
              </a:rPr>
              <a:t>n tends not to be very accurate. </a:t>
            </a:r>
          </a:p>
        </p:txBody>
      </p:sp>
    </p:spTree>
    <p:extLst>
      <p:ext uri="{BB962C8B-B14F-4D97-AF65-F5344CB8AC3E}">
        <p14:creationId xmlns:p14="http://schemas.microsoft.com/office/powerpoint/2010/main" val="373015187"/>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IN" b="1" dirty="0">
                <a:ln/>
                <a:solidFill>
                  <a:schemeClr val="accent1">
                    <a:lumMod val="50000"/>
                  </a:schemeClr>
                </a:solidFill>
                <a:effectLst>
                  <a:outerShdw blurRad="38100" dist="19050" dir="2700000" algn="tl" rotWithShape="0">
                    <a:schemeClr val="dk1">
                      <a:alpha val="40000"/>
                    </a:schemeClr>
                  </a:outerShdw>
                </a:effectLst>
                <a:sym typeface="+mn-ea"/>
              </a:rPr>
              <a:t>Triangulated Irregular </a:t>
            </a:r>
            <a:r>
              <a:rPr lang="en-IN" b="1" dirty="0" smtClean="0">
                <a:ln/>
                <a:solidFill>
                  <a:schemeClr val="accent1">
                    <a:lumMod val="50000"/>
                  </a:schemeClr>
                </a:solidFill>
                <a:effectLst>
                  <a:outerShdw blurRad="38100" dist="19050" dir="2700000" algn="tl" rotWithShape="0">
                    <a:schemeClr val="dk1">
                      <a:alpha val="40000"/>
                    </a:schemeClr>
                  </a:outerShdw>
                </a:effectLst>
                <a:sym typeface="+mn-ea"/>
              </a:rPr>
              <a:t>Network (TIN)</a:t>
            </a:r>
            <a:endParaRPr lang="en-IN" dirty="0"/>
          </a:p>
        </p:txBody>
      </p:sp>
      <p:sp>
        <p:nvSpPr>
          <p:cNvPr id="10" name="object 9"/>
          <p:cNvSpPr txBox="1"/>
          <p:nvPr>
            <p:custDataLst>
              <p:tags r:id="rId1"/>
            </p:custDataLst>
          </p:nvPr>
        </p:nvSpPr>
        <p:spPr>
          <a:xfrm>
            <a:off x="974882" y="1585861"/>
            <a:ext cx="5262145" cy="4302125"/>
          </a:xfrm>
          <a:prstGeom prst="rect">
            <a:avLst/>
          </a:prstGeom>
        </p:spPr>
        <p:txBody>
          <a:bodyPr vert="horz" wrap="square" lIns="0" tIns="12700" rIns="0" bIns="0" rtlCol="0">
            <a:noAutofit/>
          </a:bodyPr>
          <a:lstStyle/>
          <a:p>
            <a:pPr marL="12700" algn="just">
              <a:spcBef>
                <a:spcPts val="100"/>
              </a:spcBef>
            </a:pPr>
            <a:r>
              <a:rPr lang="en-US" altLang="en-US" sz="2400" kern="0" noProof="1">
                <a:latin typeface="DejaVu Sans"/>
                <a:ea typeface="Arial" panose="020B0604020202020204" pitchFamily="34" charset="0"/>
                <a:cs typeface="DejaVu Sans"/>
              </a:rPr>
              <a:t>TIN stands for Triangular Irregular Network, </a:t>
            </a:r>
            <a:r>
              <a:rPr lang="en-US" altLang="en-US" sz="2400" kern="0" noProof="1" smtClean="0">
                <a:latin typeface="DejaVu Sans"/>
                <a:ea typeface="Arial" panose="020B0604020202020204" pitchFamily="34" charset="0"/>
                <a:cs typeface="DejaVu Sans"/>
              </a:rPr>
              <a:t>which </a:t>
            </a:r>
            <a:r>
              <a:rPr lang="en-US" altLang="en-US" sz="2400" kern="0" noProof="1">
                <a:latin typeface="DejaVu Sans"/>
                <a:ea typeface="Arial" panose="020B0604020202020204" pitchFamily="34" charset="0"/>
                <a:cs typeface="DejaVu Sans"/>
              </a:rPr>
              <a:t>is a vector approach to handling a digital </a:t>
            </a:r>
            <a:r>
              <a:rPr lang="en-US" altLang="en-US" sz="2400" kern="0" noProof="1" smtClean="0">
                <a:latin typeface="DejaVu Sans"/>
                <a:ea typeface="Arial" panose="020B0604020202020204" pitchFamily="34" charset="0"/>
                <a:cs typeface="DejaVu Sans"/>
              </a:rPr>
              <a:t>elevation </a:t>
            </a:r>
            <a:r>
              <a:rPr lang="en-US" altLang="en-US" sz="2400" kern="0" noProof="1">
                <a:latin typeface="DejaVu Sans"/>
                <a:ea typeface="Arial" panose="020B0604020202020204" pitchFamily="34" charset="0"/>
                <a:cs typeface="DejaVu Sans"/>
              </a:rPr>
              <a:t>model. TIN’s are used to interpolate </a:t>
            </a:r>
            <a:r>
              <a:rPr lang="en-US" altLang="en-US" sz="2400" kern="0" noProof="1" smtClean="0">
                <a:latin typeface="DejaVu Sans"/>
                <a:ea typeface="Arial" panose="020B0604020202020204" pitchFamily="34" charset="0"/>
                <a:cs typeface="DejaVu Sans"/>
              </a:rPr>
              <a:t>surfaces </a:t>
            </a:r>
            <a:r>
              <a:rPr lang="en-US" altLang="en-US" sz="2400" kern="0" noProof="1">
                <a:latin typeface="DejaVu Sans"/>
                <a:ea typeface="Arial" panose="020B0604020202020204" pitchFamily="34" charset="0"/>
                <a:cs typeface="DejaVu Sans"/>
              </a:rPr>
              <a:t>using multiple triangles</a:t>
            </a:r>
            <a:r>
              <a:rPr lang="en-US" altLang="en-US" sz="2400" kern="0" noProof="1" smtClean="0">
                <a:latin typeface="DejaVu Sans"/>
                <a:ea typeface="Arial" panose="020B0604020202020204" pitchFamily="34" charset="0"/>
                <a:cs typeface="DejaVu Sans"/>
              </a:rPr>
              <a:t>.</a:t>
            </a:r>
          </a:p>
          <a:p>
            <a:pPr marL="12700" algn="just">
              <a:spcBef>
                <a:spcPts val="100"/>
              </a:spcBef>
            </a:pPr>
            <a:r>
              <a:rPr lang="en-US" altLang="en-US" sz="2400" kern="0" noProof="1" smtClean="0">
                <a:latin typeface="DejaVu Sans"/>
                <a:ea typeface="Arial" panose="020B0604020202020204" pitchFamily="34" charset="0"/>
                <a:cs typeface="DejaVu Sans"/>
              </a:rPr>
              <a:t> </a:t>
            </a:r>
            <a:endParaRPr lang="en-US" altLang="en-US" sz="2400" kern="0" noProof="1">
              <a:latin typeface="DejaVu Sans"/>
              <a:ea typeface="Arial" panose="020B0604020202020204" pitchFamily="34" charset="0"/>
              <a:cs typeface="DejaVu Sans"/>
            </a:endParaRPr>
          </a:p>
          <a:p>
            <a:pPr marL="12700" algn="just">
              <a:spcBef>
                <a:spcPts val="100"/>
              </a:spcBef>
            </a:pPr>
            <a:r>
              <a:rPr lang="en-US" altLang="en-US" sz="2400" kern="0" noProof="1" smtClean="0">
                <a:latin typeface="DejaVu Sans"/>
                <a:ea typeface="Arial" panose="020B0604020202020204" pitchFamily="34" charset="0"/>
                <a:cs typeface="DejaVu Sans"/>
              </a:rPr>
              <a:t>TIN’s </a:t>
            </a:r>
            <a:r>
              <a:rPr lang="en-US" altLang="en-US" sz="2400" kern="0" noProof="1">
                <a:latin typeface="DejaVu Sans"/>
                <a:ea typeface="Arial" panose="020B0604020202020204" pitchFamily="34" charset="0"/>
                <a:cs typeface="DejaVu Sans"/>
              </a:rPr>
              <a:t>are able to interpolate surfaces by selecting </a:t>
            </a:r>
            <a:r>
              <a:rPr lang="en-US" altLang="en-US" sz="2400" kern="0" noProof="1" smtClean="0">
                <a:latin typeface="DejaVu Sans"/>
                <a:ea typeface="Arial" panose="020B0604020202020204" pitchFamily="34" charset="0"/>
                <a:cs typeface="DejaVu Sans"/>
              </a:rPr>
              <a:t>representative </a:t>
            </a:r>
            <a:r>
              <a:rPr lang="en-US" altLang="en-US" sz="2400" kern="0" noProof="1">
                <a:latin typeface="DejaVu Sans"/>
                <a:ea typeface="Arial" panose="020B0604020202020204" pitchFamily="34" charset="0"/>
                <a:cs typeface="DejaVu Sans"/>
              </a:rPr>
              <a:t>points that are usually data points. </a:t>
            </a:r>
            <a:r>
              <a:rPr lang="en-US" altLang="en-US" sz="2400" kern="0" noProof="1" smtClean="0">
                <a:latin typeface="DejaVu Sans"/>
                <a:ea typeface="Arial" panose="020B0604020202020204" pitchFamily="34" charset="0"/>
                <a:cs typeface="DejaVu Sans"/>
              </a:rPr>
              <a:t>TIN’s </a:t>
            </a:r>
            <a:r>
              <a:rPr lang="en-US" altLang="en-US" sz="2400" kern="0" noProof="1">
                <a:latin typeface="DejaVu Sans"/>
                <a:ea typeface="Arial" panose="020B0604020202020204" pitchFamily="34" charset="0"/>
                <a:cs typeface="DejaVu Sans"/>
              </a:rPr>
              <a:t>connect these points to form a set of </a:t>
            </a:r>
            <a:r>
              <a:rPr lang="en-US" altLang="en-US" sz="2400" kern="0" noProof="1" smtClean="0">
                <a:latin typeface="DejaVu Sans"/>
                <a:ea typeface="Arial" panose="020B0604020202020204" pitchFamily="34" charset="0"/>
                <a:cs typeface="DejaVu Sans"/>
              </a:rPr>
              <a:t>continuous </a:t>
            </a:r>
            <a:r>
              <a:rPr lang="en-US" altLang="en-US" sz="2400" kern="0" noProof="1">
                <a:latin typeface="DejaVu Sans"/>
                <a:ea typeface="Arial" panose="020B0604020202020204" pitchFamily="34" charset="0"/>
                <a:cs typeface="DejaVu Sans"/>
              </a:rPr>
              <a:t>and connected triangles.  The data </a:t>
            </a:r>
            <a:r>
              <a:rPr lang="en-US" altLang="en-US" sz="2400" kern="0" noProof="1" smtClean="0">
                <a:latin typeface="DejaVu Sans"/>
                <a:ea typeface="Arial" panose="020B0604020202020204" pitchFamily="34" charset="0"/>
                <a:cs typeface="DejaVu Sans"/>
              </a:rPr>
              <a:t>points </a:t>
            </a:r>
            <a:r>
              <a:rPr lang="en-US" altLang="en-US" sz="2400" kern="0" noProof="1">
                <a:latin typeface="DejaVu Sans"/>
                <a:ea typeface="Arial" panose="020B0604020202020204" pitchFamily="34" charset="0"/>
                <a:cs typeface="DejaVu Sans"/>
              </a:rPr>
              <a:t>consist of X, Y and Z values. The final result </a:t>
            </a:r>
            <a:r>
              <a:rPr lang="en-US" altLang="en-US" sz="2400" kern="0" noProof="1" smtClean="0">
                <a:latin typeface="DejaVu Sans"/>
                <a:ea typeface="Arial" panose="020B0604020202020204" pitchFamily="34" charset="0"/>
                <a:cs typeface="DejaVu Sans"/>
              </a:rPr>
              <a:t>gives </a:t>
            </a:r>
            <a:r>
              <a:rPr lang="en-US" altLang="en-US" sz="2400" kern="0" noProof="1">
                <a:latin typeface="DejaVu Sans"/>
                <a:ea typeface="Arial" panose="020B0604020202020204" pitchFamily="34" charset="0"/>
                <a:cs typeface="DejaVu Sans"/>
              </a:rPr>
              <a:t>users a TIN surface.</a:t>
            </a:r>
            <a:endParaRPr kumimoji="0" lang="en-US" altLang="en-US" sz="2400" b="0" i="0" u="none" strike="noStrike" kern="0" cap="none" spc="0" normalizeH="0" baseline="0" noProof="1">
              <a:solidFill>
                <a:schemeClr val="tx1"/>
              </a:solidFill>
              <a:latin typeface="DejaVu Sans"/>
              <a:ea typeface="Arial" panose="020B0604020202020204" pitchFamily="34" charset="0"/>
              <a:cs typeface="DejaVu Sans"/>
            </a:endParaRPr>
          </a:p>
        </p:txBody>
      </p:sp>
      <p:pic>
        <p:nvPicPr>
          <p:cNvPr id="2" name="Picture 1"/>
          <p:cNvPicPr>
            <a:picLocks noChangeAspect="1"/>
          </p:cNvPicPr>
          <p:nvPr/>
        </p:nvPicPr>
        <p:blipFill>
          <a:blip r:embed="rId3"/>
          <a:stretch>
            <a:fillRect/>
          </a:stretch>
        </p:blipFill>
        <p:spPr>
          <a:xfrm>
            <a:off x="6606010" y="1690688"/>
            <a:ext cx="4884472" cy="4328853"/>
          </a:xfrm>
          <a:prstGeom prst="rect">
            <a:avLst/>
          </a:prstGeom>
        </p:spPr>
      </p:pic>
    </p:spTree>
    <p:extLst>
      <p:ext uri="{BB962C8B-B14F-4D97-AF65-F5344CB8AC3E}">
        <p14:creationId xmlns:p14="http://schemas.microsoft.com/office/powerpoint/2010/main" val="770519844"/>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IN" b="1" dirty="0">
                <a:ln/>
                <a:solidFill>
                  <a:schemeClr val="accent1">
                    <a:lumMod val="50000"/>
                  </a:schemeClr>
                </a:solidFill>
                <a:effectLst>
                  <a:outerShdw blurRad="38100" dist="19050" dir="2700000" algn="tl" rotWithShape="0">
                    <a:schemeClr val="dk1">
                      <a:alpha val="40000"/>
                    </a:schemeClr>
                  </a:outerShdw>
                </a:effectLst>
                <a:sym typeface="+mn-ea"/>
              </a:rPr>
              <a:t>Advantages of TIN</a:t>
            </a:r>
            <a:endParaRPr lang="en-IN" dirty="0"/>
          </a:p>
        </p:txBody>
      </p:sp>
      <p:sp>
        <p:nvSpPr>
          <p:cNvPr id="10" name="object 9"/>
          <p:cNvSpPr txBox="1"/>
          <p:nvPr>
            <p:custDataLst>
              <p:tags r:id="rId1"/>
            </p:custDataLst>
          </p:nvPr>
        </p:nvSpPr>
        <p:spPr>
          <a:xfrm>
            <a:off x="974881" y="1585861"/>
            <a:ext cx="10598419" cy="4302125"/>
          </a:xfrm>
          <a:prstGeom prst="rect">
            <a:avLst/>
          </a:prstGeom>
        </p:spPr>
        <p:txBody>
          <a:bodyPr vert="horz" wrap="square" lIns="0" tIns="12700" rIns="0" bIns="0" rtlCol="0">
            <a:noAutofit/>
          </a:bodyPr>
          <a:lstStyle/>
          <a:p>
            <a:pPr marL="12700" algn="just">
              <a:spcBef>
                <a:spcPts val="100"/>
              </a:spcBef>
            </a:pPr>
            <a:r>
              <a:rPr lang="en-US" altLang="en-US" sz="2400" kern="0" noProof="1">
                <a:latin typeface="DejaVu Sans"/>
                <a:ea typeface="Arial" panose="020B0604020202020204" pitchFamily="34" charset="0"/>
                <a:cs typeface="DejaVu Sans"/>
              </a:rPr>
              <a:t>TIN’s give researchers the ability to view 2.5D and </a:t>
            </a:r>
            <a:r>
              <a:rPr lang="en-US" altLang="en-US" sz="2400" kern="0" noProof="1" smtClean="0">
                <a:latin typeface="DejaVu Sans"/>
                <a:ea typeface="Arial" panose="020B0604020202020204" pitchFamily="34" charset="0"/>
                <a:cs typeface="DejaVu Sans"/>
              </a:rPr>
              <a:t>3D at </a:t>
            </a:r>
            <a:r>
              <a:rPr lang="en-US" altLang="en-US" sz="2400" kern="0" noProof="1">
                <a:latin typeface="DejaVu Sans"/>
                <a:ea typeface="Arial" panose="020B0604020202020204" pitchFamily="34" charset="0"/>
                <a:cs typeface="DejaVu Sans"/>
              </a:rPr>
              <a:t>an area that was interpolated from minimal data </a:t>
            </a:r>
            <a:r>
              <a:rPr lang="en-US" altLang="en-US" sz="2400" kern="0" noProof="1" smtClean="0">
                <a:latin typeface="DejaVu Sans"/>
                <a:ea typeface="Arial" panose="020B0604020202020204" pitchFamily="34" charset="0"/>
                <a:cs typeface="DejaVu Sans"/>
              </a:rPr>
              <a:t>collection</a:t>
            </a:r>
            <a:r>
              <a:rPr lang="en-US" altLang="en-US" sz="2400" kern="0" noProof="1">
                <a:latin typeface="DejaVu Sans"/>
                <a:ea typeface="Arial" panose="020B0604020202020204" pitchFamily="34" charset="0"/>
                <a:cs typeface="DejaVu Sans"/>
              </a:rPr>
              <a:t>. </a:t>
            </a:r>
          </a:p>
          <a:p>
            <a:pPr marL="12700" algn="just">
              <a:spcBef>
                <a:spcPts val="100"/>
              </a:spcBef>
            </a:pPr>
            <a:endParaRPr lang="en-US" altLang="en-US" sz="2400" kern="0" noProof="1" smtClean="0">
              <a:latin typeface="DejaVu Sans"/>
              <a:ea typeface="Arial" panose="020B0604020202020204" pitchFamily="34" charset="0"/>
              <a:cs typeface="DejaVu Sans"/>
            </a:endParaRPr>
          </a:p>
          <a:p>
            <a:pPr marL="12700" algn="just">
              <a:spcBef>
                <a:spcPts val="100"/>
              </a:spcBef>
            </a:pPr>
            <a:r>
              <a:rPr lang="en-US" altLang="en-US" sz="2400" kern="0" noProof="1" smtClean="0">
                <a:latin typeface="DejaVu Sans"/>
                <a:ea typeface="Arial" panose="020B0604020202020204" pitchFamily="34" charset="0"/>
                <a:cs typeface="DejaVu Sans"/>
              </a:rPr>
              <a:t>Users </a:t>
            </a:r>
            <a:r>
              <a:rPr lang="en-US" altLang="en-US" sz="2400" kern="0" noProof="1">
                <a:latin typeface="DejaVu Sans"/>
                <a:ea typeface="Arial" panose="020B0604020202020204" pitchFamily="34" charset="0"/>
                <a:cs typeface="DejaVu Sans"/>
              </a:rPr>
              <a:t>can describe a surface at different levels of </a:t>
            </a:r>
            <a:r>
              <a:rPr lang="en-US" altLang="en-US" sz="2400" kern="0" noProof="1" smtClean="0">
                <a:latin typeface="DejaVu Sans"/>
                <a:ea typeface="Arial" panose="020B0604020202020204" pitchFamily="34" charset="0"/>
                <a:cs typeface="DejaVu Sans"/>
              </a:rPr>
              <a:t>resolution </a:t>
            </a:r>
            <a:r>
              <a:rPr lang="en-US" altLang="en-US" sz="2400" kern="0" noProof="1">
                <a:latin typeface="DejaVu Sans"/>
                <a:ea typeface="Arial" panose="020B0604020202020204" pitchFamily="34" charset="0"/>
                <a:cs typeface="DejaVu Sans"/>
              </a:rPr>
              <a:t>based on the points that were collected. </a:t>
            </a:r>
            <a:endParaRPr lang="en-US" altLang="en-US" sz="2400" kern="0" noProof="1" smtClean="0">
              <a:latin typeface="DejaVu Sans"/>
              <a:ea typeface="Arial" panose="020B0604020202020204" pitchFamily="34" charset="0"/>
              <a:cs typeface="DejaVu Sans"/>
            </a:endParaRPr>
          </a:p>
          <a:p>
            <a:pPr marL="12700" algn="just">
              <a:spcBef>
                <a:spcPts val="100"/>
              </a:spcBef>
            </a:pPr>
            <a:endParaRPr lang="en-US" altLang="en-US" sz="2400" kern="0" noProof="1">
              <a:latin typeface="DejaVu Sans"/>
              <a:ea typeface="Arial" panose="020B0604020202020204" pitchFamily="34" charset="0"/>
              <a:cs typeface="DejaVu Sans"/>
            </a:endParaRPr>
          </a:p>
          <a:p>
            <a:pPr marL="12700" algn="just">
              <a:spcBef>
                <a:spcPts val="100"/>
              </a:spcBef>
            </a:pPr>
            <a:r>
              <a:rPr lang="en-US" altLang="en-US" sz="2400" kern="0" noProof="1" smtClean="0">
                <a:latin typeface="DejaVu Sans"/>
                <a:ea typeface="Arial" panose="020B0604020202020204" pitchFamily="34" charset="0"/>
                <a:cs typeface="DejaVu Sans"/>
              </a:rPr>
              <a:t>TIN </a:t>
            </a:r>
            <a:r>
              <a:rPr lang="en-US" altLang="en-US" sz="2400" kern="0" noProof="1">
                <a:latin typeface="DejaVu Sans"/>
                <a:ea typeface="Arial" panose="020B0604020202020204" pitchFamily="34" charset="0"/>
                <a:cs typeface="DejaVu Sans"/>
              </a:rPr>
              <a:t>interpolation gives GIS users greater analytical </a:t>
            </a:r>
            <a:r>
              <a:rPr lang="en-US" altLang="en-US" sz="2400" kern="0" noProof="1" smtClean="0">
                <a:latin typeface="DejaVu Sans"/>
                <a:ea typeface="Arial" panose="020B0604020202020204" pitchFamily="34" charset="0"/>
                <a:cs typeface="DejaVu Sans"/>
              </a:rPr>
              <a:t>capabilities</a:t>
            </a:r>
            <a:r>
              <a:rPr lang="en-US" altLang="en-US" sz="2400" kern="0" noProof="1">
                <a:latin typeface="DejaVu Sans"/>
                <a:ea typeface="Arial" panose="020B0604020202020204" pitchFamily="34" charset="0"/>
                <a:cs typeface="DejaVu Sans"/>
              </a:rPr>
              <a:t>. TIN models are easy to create and use. </a:t>
            </a:r>
            <a:endParaRPr lang="en-US" altLang="en-US" sz="2400" kern="0" noProof="1" smtClean="0">
              <a:latin typeface="DejaVu Sans"/>
              <a:ea typeface="Arial" panose="020B0604020202020204" pitchFamily="34" charset="0"/>
              <a:cs typeface="DejaVu Sans"/>
            </a:endParaRPr>
          </a:p>
          <a:p>
            <a:pPr marL="12700" algn="just">
              <a:spcBef>
                <a:spcPts val="100"/>
              </a:spcBef>
            </a:pPr>
            <a:endParaRPr lang="en-US" altLang="en-US" sz="2400" kern="0" noProof="1">
              <a:latin typeface="DejaVu Sans"/>
              <a:ea typeface="Arial" panose="020B0604020202020204" pitchFamily="34" charset="0"/>
              <a:cs typeface="DejaVu Sans"/>
            </a:endParaRPr>
          </a:p>
          <a:p>
            <a:pPr marL="12700" algn="just">
              <a:spcBef>
                <a:spcPts val="100"/>
              </a:spcBef>
            </a:pPr>
            <a:r>
              <a:rPr lang="en-US" altLang="en-US" sz="2400" kern="0" noProof="1" smtClean="0">
                <a:latin typeface="DejaVu Sans"/>
                <a:ea typeface="Arial" panose="020B0604020202020204" pitchFamily="34" charset="0"/>
                <a:cs typeface="DejaVu Sans"/>
              </a:rPr>
              <a:t>They </a:t>
            </a:r>
            <a:r>
              <a:rPr lang="en-US" altLang="en-US" sz="2400" kern="0" noProof="1">
                <a:latin typeface="DejaVu Sans"/>
                <a:ea typeface="Arial" panose="020B0604020202020204" pitchFamily="34" charset="0"/>
                <a:cs typeface="DejaVu Sans"/>
              </a:rPr>
              <a:t>provide users a simplified model that represents </a:t>
            </a:r>
            <a:r>
              <a:rPr lang="en-US" altLang="en-US" sz="2400" kern="0" noProof="1" smtClean="0">
                <a:latin typeface="DejaVu Sans"/>
                <a:ea typeface="Arial" panose="020B0604020202020204" pitchFamily="34" charset="0"/>
                <a:cs typeface="DejaVu Sans"/>
              </a:rPr>
              <a:t>collected </a:t>
            </a:r>
            <a:r>
              <a:rPr lang="en-US" altLang="en-US" sz="2400" kern="0" noProof="1">
                <a:latin typeface="DejaVu Sans"/>
                <a:ea typeface="Arial" panose="020B0604020202020204" pitchFamily="34" charset="0"/>
                <a:cs typeface="DejaVu Sans"/>
              </a:rPr>
              <a:t>data points.</a:t>
            </a:r>
          </a:p>
          <a:p>
            <a:pPr marL="12700" algn="just">
              <a:spcBef>
                <a:spcPts val="100"/>
              </a:spcBef>
            </a:pPr>
            <a:endParaRPr lang="en-US" altLang="en-US" sz="2400" kern="0" noProof="1" smtClean="0">
              <a:latin typeface="DejaVu Sans"/>
              <a:ea typeface="Arial" panose="020B0604020202020204" pitchFamily="34" charset="0"/>
              <a:cs typeface="DejaVu Sans"/>
            </a:endParaRPr>
          </a:p>
          <a:p>
            <a:pPr marL="12700" algn="just">
              <a:spcBef>
                <a:spcPts val="100"/>
              </a:spcBef>
            </a:pPr>
            <a:r>
              <a:rPr lang="en-US" altLang="en-US" sz="2400" kern="0" noProof="1" smtClean="0">
                <a:latin typeface="DejaVu Sans"/>
                <a:ea typeface="Arial" panose="020B0604020202020204" pitchFamily="34" charset="0"/>
                <a:cs typeface="DejaVu Sans"/>
              </a:rPr>
              <a:t>Using </a:t>
            </a:r>
            <a:r>
              <a:rPr lang="en-US" altLang="en-US" sz="2400" kern="0" noProof="1">
                <a:latin typeface="DejaVu Sans"/>
                <a:ea typeface="Arial" panose="020B0604020202020204" pitchFamily="34" charset="0"/>
                <a:cs typeface="DejaVu Sans"/>
              </a:rPr>
              <a:t>a TIN surface in conjunction with </a:t>
            </a:r>
            <a:r>
              <a:rPr lang="en-US" altLang="en-US" sz="2400" kern="0" noProof="1" smtClean="0">
                <a:latin typeface="DejaVu Sans"/>
                <a:ea typeface="Arial" panose="020B0604020202020204" pitchFamily="34" charset="0"/>
                <a:cs typeface="DejaVu Sans"/>
              </a:rPr>
              <a:t>ArcMap extensions </a:t>
            </a:r>
            <a:r>
              <a:rPr lang="en-US" altLang="en-US" sz="2400" kern="0" noProof="1">
                <a:latin typeface="DejaVu Sans"/>
                <a:ea typeface="Arial" panose="020B0604020202020204" pitchFamily="34" charset="0"/>
                <a:cs typeface="DejaVu Sans"/>
              </a:rPr>
              <a:t>such as Spatial Analysis and 3D Analyst, </a:t>
            </a:r>
            <a:r>
              <a:rPr lang="en-US" altLang="en-US" sz="2400" kern="0" noProof="1" smtClean="0">
                <a:latin typeface="DejaVu Sans"/>
                <a:ea typeface="Arial" panose="020B0604020202020204" pitchFamily="34" charset="0"/>
                <a:cs typeface="DejaVu Sans"/>
              </a:rPr>
              <a:t>TIN </a:t>
            </a:r>
            <a:r>
              <a:rPr lang="en-US" altLang="en-US" sz="2400" kern="0" noProof="1">
                <a:latin typeface="DejaVu Sans"/>
                <a:ea typeface="Arial" panose="020B0604020202020204" pitchFamily="34" charset="0"/>
                <a:cs typeface="DejaVu Sans"/>
              </a:rPr>
              <a:t>users can also derive slope, aspect, elevation, </a:t>
            </a:r>
          </a:p>
          <a:p>
            <a:pPr marL="12700" algn="just">
              <a:spcBef>
                <a:spcPts val="100"/>
              </a:spcBef>
            </a:pPr>
            <a:r>
              <a:rPr lang="en-US" altLang="en-US" sz="2400" kern="0" noProof="1">
                <a:latin typeface="DejaVu Sans"/>
                <a:ea typeface="Arial" panose="020B0604020202020204" pitchFamily="34" charset="0"/>
                <a:cs typeface="DejaVu Sans"/>
              </a:rPr>
              <a:t>contour lines, hillshades, etc.</a:t>
            </a:r>
            <a:endParaRPr kumimoji="0" lang="en-US" altLang="en-US" sz="2400" b="0" i="0" u="none" strike="noStrike" kern="0" cap="none" spc="0" normalizeH="0" baseline="0" noProof="1">
              <a:solidFill>
                <a:schemeClr val="tx1"/>
              </a:solidFill>
              <a:latin typeface="DejaVu Sans"/>
              <a:ea typeface="Arial" panose="020B0604020202020204" pitchFamily="34" charset="0"/>
              <a:cs typeface="DejaVu Sans"/>
            </a:endParaRPr>
          </a:p>
        </p:txBody>
      </p:sp>
    </p:spTree>
    <p:extLst>
      <p:ext uri="{BB962C8B-B14F-4D97-AF65-F5344CB8AC3E}">
        <p14:creationId xmlns:p14="http://schemas.microsoft.com/office/powerpoint/2010/main" val="2780139442"/>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b="1" dirty="0">
                <a:ln/>
                <a:solidFill>
                  <a:schemeClr val="accent1">
                    <a:lumMod val="50000"/>
                  </a:schemeClr>
                </a:solidFill>
                <a:effectLst>
                  <a:outerShdw blurRad="38100" dist="19050" dir="2700000" algn="tl" rotWithShape="0">
                    <a:schemeClr val="dk1">
                      <a:alpha val="40000"/>
                    </a:schemeClr>
                  </a:outerShdw>
                </a:effectLst>
                <a:sym typeface="+mn-ea"/>
              </a:rPr>
              <a:t>Different Types of TIN Methods </a:t>
            </a:r>
            <a:r>
              <a:rPr lang="en-US" b="1" dirty="0" smtClean="0">
                <a:ln/>
                <a:solidFill>
                  <a:schemeClr val="accent1">
                    <a:lumMod val="50000"/>
                  </a:schemeClr>
                </a:solidFill>
                <a:effectLst>
                  <a:outerShdw blurRad="38100" dist="19050" dir="2700000" algn="tl" rotWithShape="0">
                    <a:schemeClr val="dk1">
                      <a:alpha val="40000"/>
                    </a:schemeClr>
                  </a:outerShdw>
                </a:effectLst>
                <a:sym typeface="+mn-ea"/>
              </a:rPr>
              <a:t>and </a:t>
            </a:r>
            <a:r>
              <a:rPr lang="en-US" b="1" dirty="0">
                <a:ln/>
                <a:solidFill>
                  <a:schemeClr val="accent1">
                    <a:lumMod val="50000"/>
                  </a:schemeClr>
                </a:solidFill>
                <a:effectLst>
                  <a:outerShdw blurRad="38100" dist="19050" dir="2700000" algn="tl" rotWithShape="0">
                    <a:schemeClr val="dk1">
                      <a:alpha val="40000"/>
                    </a:schemeClr>
                  </a:outerShdw>
                </a:effectLst>
                <a:sym typeface="+mn-ea"/>
              </a:rPr>
              <a:t>Processes</a:t>
            </a:r>
            <a:endParaRPr lang="en-IN" dirty="0"/>
          </a:p>
        </p:txBody>
      </p:sp>
      <p:sp>
        <p:nvSpPr>
          <p:cNvPr id="10" name="object 9"/>
          <p:cNvSpPr txBox="1"/>
          <p:nvPr>
            <p:custDataLst>
              <p:tags r:id="rId1"/>
            </p:custDataLst>
          </p:nvPr>
        </p:nvSpPr>
        <p:spPr>
          <a:xfrm>
            <a:off x="974881" y="1585861"/>
            <a:ext cx="10598419" cy="4302125"/>
          </a:xfrm>
          <a:prstGeom prst="rect">
            <a:avLst/>
          </a:prstGeom>
        </p:spPr>
        <p:txBody>
          <a:bodyPr vert="horz" wrap="square" lIns="0" tIns="12700" rIns="0" bIns="0" rtlCol="0">
            <a:noAutofit/>
          </a:bodyPr>
          <a:lstStyle/>
          <a:p>
            <a:pPr marL="12700" algn="just">
              <a:spcBef>
                <a:spcPts val="100"/>
              </a:spcBef>
            </a:pPr>
            <a:r>
              <a:rPr lang="en-US" altLang="en-US" sz="2400" b="1" kern="0" noProof="1">
                <a:latin typeface="DejaVu Sans"/>
                <a:ea typeface="Arial" panose="020B0604020202020204" pitchFamily="34" charset="0"/>
                <a:cs typeface="DejaVu Sans"/>
              </a:rPr>
              <a:t>There are many different types of TIN </a:t>
            </a:r>
            <a:r>
              <a:rPr lang="en-US" altLang="en-US" sz="2400" b="1" kern="0" noProof="1" smtClean="0">
                <a:latin typeface="DejaVu Sans"/>
                <a:ea typeface="Arial" panose="020B0604020202020204" pitchFamily="34" charset="0"/>
                <a:cs typeface="DejaVu Sans"/>
              </a:rPr>
              <a:t>interpolation </a:t>
            </a:r>
            <a:r>
              <a:rPr lang="en-US" altLang="en-US" sz="2400" b="1" kern="0" noProof="1">
                <a:latin typeface="DejaVu Sans"/>
                <a:ea typeface="Arial" panose="020B0604020202020204" pitchFamily="34" charset="0"/>
                <a:cs typeface="DejaVu Sans"/>
              </a:rPr>
              <a:t>methods</a:t>
            </a:r>
            <a:r>
              <a:rPr lang="en-US" altLang="en-US" sz="2400" kern="0" noProof="1">
                <a:latin typeface="DejaVu Sans"/>
                <a:ea typeface="Arial" panose="020B0604020202020204" pitchFamily="34" charset="0"/>
                <a:cs typeface="DejaVu Sans"/>
              </a:rPr>
              <a:t>. </a:t>
            </a:r>
            <a:r>
              <a:rPr lang="en-US" altLang="en-US" sz="2400" kern="0" noProof="1" smtClean="0">
                <a:latin typeface="DejaVu Sans"/>
                <a:ea typeface="Arial" panose="020B0604020202020204" pitchFamily="34" charset="0"/>
                <a:cs typeface="DejaVu Sans"/>
              </a:rPr>
              <a:t>Some </a:t>
            </a:r>
            <a:r>
              <a:rPr lang="en-US" altLang="en-US" sz="2400" kern="0" noProof="1">
                <a:latin typeface="DejaVu Sans"/>
                <a:ea typeface="Arial" panose="020B0604020202020204" pitchFamily="34" charset="0"/>
                <a:cs typeface="DejaVu Sans"/>
              </a:rPr>
              <a:t>of the most popular TIN methods include </a:t>
            </a:r>
          </a:p>
          <a:p>
            <a:pPr marL="355600" indent="-342900" algn="just">
              <a:spcBef>
                <a:spcPts val="100"/>
              </a:spcBef>
              <a:buFont typeface="Arial" panose="020B0604020202020204" pitchFamily="34" charset="0"/>
              <a:buChar char="•"/>
            </a:pPr>
            <a:r>
              <a:rPr lang="en-US" altLang="en-US" sz="2400" kern="0" noProof="1" smtClean="0">
                <a:latin typeface="DejaVu Sans"/>
                <a:ea typeface="Arial" panose="020B0604020202020204" pitchFamily="34" charset="0"/>
                <a:cs typeface="DejaVu Sans"/>
              </a:rPr>
              <a:t>Natural </a:t>
            </a:r>
            <a:r>
              <a:rPr lang="en-US" altLang="en-US" sz="2400" kern="0" noProof="1">
                <a:latin typeface="DejaVu Sans"/>
                <a:ea typeface="Arial" panose="020B0604020202020204" pitchFamily="34" charset="0"/>
                <a:cs typeface="DejaVu Sans"/>
              </a:rPr>
              <a:t>Neighbour, </a:t>
            </a:r>
          </a:p>
          <a:p>
            <a:pPr marL="355600" indent="-342900" algn="just">
              <a:spcBef>
                <a:spcPts val="100"/>
              </a:spcBef>
              <a:buFont typeface="Arial" panose="020B0604020202020204" pitchFamily="34" charset="0"/>
              <a:buChar char="•"/>
            </a:pPr>
            <a:r>
              <a:rPr lang="en-US" altLang="en-US" sz="2400" kern="0" noProof="1" smtClean="0">
                <a:latin typeface="DejaVu Sans"/>
                <a:ea typeface="Arial" panose="020B0604020202020204" pitchFamily="34" charset="0"/>
                <a:cs typeface="DejaVu Sans"/>
              </a:rPr>
              <a:t>Krigging</a:t>
            </a:r>
            <a:r>
              <a:rPr lang="en-US" altLang="en-US" sz="2400" kern="0" noProof="1">
                <a:latin typeface="DejaVu Sans"/>
                <a:ea typeface="Arial" panose="020B0604020202020204" pitchFamily="34" charset="0"/>
                <a:cs typeface="DejaVu Sans"/>
              </a:rPr>
              <a:t>, </a:t>
            </a:r>
          </a:p>
          <a:p>
            <a:pPr marL="355600" indent="-342900" algn="just">
              <a:spcBef>
                <a:spcPts val="100"/>
              </a:spcBef>
              <a:buFont typeface="Arial" panose="020B0604020202020204" pitchFamily="34" charset="0"/>
              <a:buChar char="•"/>
            </a:pPr>
            <a:r>
              <a:rPr lang="en-US" altLang="en-US" sz="2400" kern="0" noProof="1" smtClean="0">
                <a:latin typeface="DejaVu Sans"/>
                <a:ea typeface="Arial" panose="020B0604020202020204" pitchFamily="34" charset="0"/>
                <a:cs typeface="DejaVu Sans"/>
              </a:rPr>
              <a:t>Spline</a:t>
            </a:r>
            <a:r>
              <a:rPr lang="en-US" altLang="en-US" sz="2400" kern="0" noProof="1">
                <a:latin typeface="DejaVu Sans"/>
                <a:ea typeface="Arial" panose="020B0604020202020204" pitchFamily="34" charset="0"/>
                <a:cs typeface="DejaVu Sans"/>
              </a:rPr>
              <a:t>, </a:t>
            </a:r>
          </a:p>
          <a:p>
            <a:pPr marL="355600" indent="-342900" algn="just">
              <a:spcBef>
                <a:spcPts val="100"/>
              </a:spcBef>
              <a:buFont typeface="Arial" panose="020B0604020202020204" pitchFamily="34" charset="0"/>
              <a:buChar char="•"/>
            </a:pPr>
            <a:r>
              <a:rPr lang="en-US" altLang="en-US" sz="2400" kern="0" noProof="1" smtClean="0">
                <a:latin typeface="DejaVu Sans"/>
                <a:ea typeface="Arial" panose="020B0604020202020204" pitchFamily="34" charset="0"/>
                <a:cs typeface="DejaVu Sans"/>
              </a:rPr>
              <a:t>Nearest </a:t>
            </a:r>
            <a:r>
              <a:rPr lang="en-US" altLang="en-US" sz="2400" kern="0" noProof="1">
                <a:latin typeface="DejaVu Sans"/>
                <a:ea typeface="Arial" panose="020B0604020202020204" pitchFamily="34" charset="0"/>
                <a:cs typeface="DejaVu Sans"/>
              </a:rPr>
              <a:t>Neighbour and </a:t>
            </a:r>
          </a:p>
          <a:p>
            <a:pPr marL="355600" indent="-342900" algn="just">
              <a:spcBef>
                <a:spcPts val="100"/>
              </a:spcBef>
              <a:buFont typeface="Arial" panose="020B0604020202020204" pitchFamily="34" charset="0"/>
              <a:buChar char="•"/>
            </a:pPr>
            <a:r>
              <a:rPr lang="en-US" altLang="en-US" sz="2400" kern="0" noProof="1" smtClean="0">
                <a:latin typeface="DejaVu Sans"/>
                <a:ea typeface="Arial" panose="020B0604020202020204" pitchFamily="34" charset="0"/>
                <a:cs typeface="DejaVu Sans"/>
              </a:rPr>
              <a:t>Inversed </a:t>
            </a:r>
            <a:r>
              <a:rPr lang="en-US" altLang="en-US" sz="2400" kern="0" noProof="1">
                <a:latin typeface="DejaVu Sans"/>
                <a:ea typeface="Arial" panose="020B0604020202020204" pitchFamily="34" charset="0"/>
                <a:cs typeface="DejaVu Sans"/>
              </a:rPr>
              <a:t>Distance Weighting. </a:t>
            </a:r>
          </a:p>
          <a:p>
            <a:pPr marL="355600" indent="-342900" algn="just">
              <a:spcBef>
                <a:spcPts val="100"/>
              </a:spcBef>
              <a:buFont typeface="Arial" panose="020B0604020202020204" pitchFamily="34" charset="0"/>
              <a:buChar char="•"/>
            </a:pPr>
            <a:r>
              <a:rPr lang="en-US" altLang="en-US" sz="2400" kern="0" noProof="1" smtClean="0">
                <a:latin typeface="DejaVu Sans"/>
                <a:ea typeface="Arial" panose="020B0604020202020204" pitchFamily="34" charset="0"/>
                <a:cs typeface="DejaVu Sans"/>
              </a:rPr>
              <a:t>These </a:t>
            </a:r>
            <a:r>
              <a:rPr lang="en-US" altLang="en-US" sz="2400" kern="0" noProof="1">
                <a:latin typeface="DejaVu Sans"/>
                <a:ea typeface="Arial" panose="020B0604020202020204" pitchFamily="34" charset="0"/>
                <a:cs typeface="DejaVu Sans"/>
              </a:rPr>
              <a:t>TIN interpolation methods use </a:t>
            </a:r>
            <a:r>
              <a:rPr lang="en-US" altLang="en-US" sz="2400" kern="0" noProof="1" smtClean="0">
                <a:latin typeface="DejaVu Sans"/>
                <a:ea typeface="Arial" panose="020B0604020202020204" pitchFamily="34" charset="0"/>
                <a:cs typeface="DejaVu Sans"/>
              </a:rPr>
              <a:t>mathematical </a:t>
            </a:r>
            <a:r>
              <a:rPr lang="en-US" altLang="en-US" sz="2400" kern="0" noProof="1">
                <a:latin typeface="DejaVu Sans"/>
                <a:ea typeface="Arial" panose="020B0604020202020204" pitchFamily="34" charset="0"/>
                <a:cs typeface="DejaVu Sans"/>
              </a:rPr>
              <a:t>algorithms in order to generate </a:t>
            </a:r>
            <a:r>
              <a:rPr lang="en-US" altLang="en-US" sz="2400" kern="0" noProof="1" smtClean="0">
                <a:latin typeface="DejaVu Sans"/>
                <a:ea typeface="Arial" panose="020B0604020202020204" pitchFamily="34" charset="0"/>
                <a:cs typeface="DejaVu Sans"/>
              </a:rPr>
              <a:t>interpolated </a:t>
            </a:r>
            <a:r>
              <a:rPr lang="en-US" altLang="en-US" sz="2400" kern="0" noProof="1">
                <a:latin typeface="DejaVu Sans"/>
                <a:ea typeface="Arial" panose="020B0604020202020204" pitchFamily="34" charset="0"/>
                <a:cs typeface="DejaVu Sans"/>
              </a:rPr>
              <a:t>surfaces. Each of these methods will </a:t>
            </a:r>
            <a:r>
              <a:rPr lang="en-US" altLang="en-US" sz="2400" kern="0" noProof="1" smtClean="0">
                <a:latin typeface="DejaVu Sans"/>
                <a:ea typeface="Arial" panose="020B0604020202020204" pitchFamily="34" charset="0"/>
                <a:cs typeface="DejaVu Sans"/>
              </a:rPr>
              <a:t>produce </a:t>
            </a:r>
            <a:r>
              <a:rPr lang="en-US" altLang="en-US" sz="2400" kern="0" noProof="1">
                <a:latin typeface="DejaVu Sans"/>
                <a:ea typeface="Arial" panose="020B0604020202020204" pitchFamily="34" charset="0"/>
                <a:cs typeface="DejaVu Sans"/>
              </a:rPr>
              <a:t>different types of surfaces.</a:t>
            </a:r>
            <a:endParaRPr kumimoji="0" lang="en-US" altLang="en-US" sz="2400" b="0" i="0" u="none" strike="noStrike" kern="0" cap="none" spc="0" normalizeH="0" baseline="0" noProof="1">
              <a:solidFill>
                <a:schemeClr val="tx1"/>
              </a:solidFill>
              <a:latin typeface="DejaVu Sans"/>
              <a:ea typeface="Arial" panose="020B0604020202020204" pitchFamily="34" charset="0"/>
              <a:cs typeface="DejaVu Sans"/>
            </a:endParaRPr>
          </a:p>
        </p:txBody>
      </p:sp>
    </p:spTree>
    <p:extLst>
      <p:ext uri="{BB962C8B-B14F-4D97-AF65-F5344CB8AC3E}">
        <p14:creationId xmlns:p14="http://schemas.microsoft.com/office/powerpoint/2010/main" val="1997992879"/>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b="1" dirty="0">
                <a:ln/>
                <a:solidFill>
                  <a:schemeClr val="accent1">
                    <a:lumMod val="50000"/>
                  </a:schemeClr>
                </a:solidFill>
                <a:effectLst>
                  <a:outerShdw blurRad="38100" dist="19050" dir="2700000" algn="tl" rotWithShape="0">
                    <a:schemeClr val="dk1">
                      <a:alpha val="40000"/>
                    </a:schemeClr>
                  </a:outerShdw>
                </a:effectLst>
                <a:sym typeface="+mn-ea"/>
              </a:rPr>
              <a:t>Digital Elevation Model (DEM)</a:t>
            </a:r>
            <a:endParaRPr lang="en-IN" dirty="0"/>
          </a:p>
        </p:txBody>
      </p:sp>
      <p:sp>
        <p:nvSpPr>
          <p:cNvPr id="10" name="object 9"/>
          <p:cNvSpPr txBox="1"/>
          <p:nvPr>
            <p:custDataLst>
              <p:tags r:id="rId1"/>
            </p:custDataLst>
          </p:nvPr>
        </p:nvSpPr>
        <p:spPr>
          <a:xfrm>
            <a:off x="974881" y="1585861"/>
            <a:ext cx="5084725" cy="4302125"/>
          </a:xfrm>
          <a:prstGeom prst="rect">
            <a:avLst/>
          </a:prstGeom>
        </p:spPr>
        <p:txBody>
          <a:bodyPr vert="horz" wrap="square" lIns="0" tIns="12700" rIns="0" bIns="0" rtlCol="0">
            <a:noAutofit/>
          </a:bodyPr>
          <a:lstStyle/>
          <a:p>
            <a:pPr marL="355600" indent="-342900" algn="just">
              <a:spcBef>
                <a:spcPts val="100"/>
              </a:spcBef>
              <a:buFont typeface="Arial" panose="020B0604020202020204" pitchFamily="34" charset="0"/>
              <a:buChar char="•"/>
            </a:pPr>
            <a:r>
              <a:rPr lang="en-US" altLang="en-US" sz="2400" kern="0" noProof="1">
                <a:latin typeface="DejaVu Sans"/>
                <a:ea typeface="Arial" panose="020B0604020202020204" pitchFamily="34" charset="0"/>
                <a:cs typeface="DejaVu Sans"/>
              </a:rPr>
              <a:t>Digital Elevation Model is a data model which </a:t>
            </a:r>
            <a:r>
              <a:rPr lang="en-US" altLang="en-US" sz="2400" kern="0" noProof="1" smtClean="0">
                <a:latin typeface="DejaVu Sans"/>
                <a:ea typeface="Arial" panose="020B0604020202020204" pitchFamily="34" charset="0"/>
                <a:cs typeface="DejaVu Sans"/>
              </a:rPr>
              <a:t>represents </a:t>
            </a:r>
            <a:r>
              <a:rPr lang="en-US" altLang="en-US" sz="2400" kern="0" noProof="1">
                <a:latin typeface="DejaVu Sans"/>
                <a:ea typeface="Arial" panose="020B0604020202020204" pitchFamily="34" charset="0"/>
                <a:cs typeface="DejaVu Sans"/>
              </a:rPr>
              <a:t>the surface of a terrain in 3 dimension.</a:t>
            </a:r>
          </a:p>
          <a:p>
            <a:pPr marL="355600" indent="-342900" algn="just">
              <a:spcBef>
                <a:spcPts val="100"/>
              </a:spcBef>
              <a:buFont typeface="Arial" panose="020B0604020202020204" pitchFamily="34" charset="0"/>
              <a:buChar char="•"/>
            </a:pPr>
            <a:endParaRPr lang="en-US" altLang="en-US" sz="2400" kern="0" noProof="1" smtClean="0">
              <a:latin typeface="DejaVu Sans"/>
              <a:ea typeface="Arial" panose="020B0604020202020204" pitchFamily="34" charset="0"/>
              <a:cs typeface="DejaVu Sans"/>
            </a:endParaRPr>
          </a:p>
          <a:p>
            <a:pPr marL="355600" indent="-342900" algn="just">
              <a:spcBef>
                <a:spcPts val="100"/>
              </a:spcBef>
              <a:buFont typeface="Arial" panose="020B0604020202020204" pitchFamily="34" charset="0"/>
              <a:buChar char="•"/>
            </a:pPr>
            <a:r>
              <a:rPr lang="en-US" altLang="en-US" sz="2400" kern="0" noProof="1" smtClean="0">
                <a:latin typeface="DejaVu Sans"/>
                <a:ea typeface="Arial" panose="020B0604020202020204" pitchFamily="34" charset="0"/>
                <a:cs typeface="DejaVu Sans"/>
              </a:rPr>
              <a:t>DEM </a:t>
            </a:r>
            <a:r>
              <a:rPr lang="en-US" altLang="en-US" sz="2400" kern="0" noProof="1">
                <a:latin typeface="DejaVu Sans"/>
                <a:ea typeface="Arial" panose="020B0604020202020204" pitchFamily="34" charset="0"/>
                <a:cs typeface="DejaVu Sans"/>
              </a:rPr>
              <a:t>can be represented as a raster or as TIN.</a:t>
            </a:r>
          </a:p>
          <a:p>
            <a:pPr marL="355600" indent="-342900" algn="just">
              <a:spcBef>
                <a:spcPts val="100"/>
              </a:spcBef>
              <a:buFont typeface="Arial" panose="020B0604020202020204" pitchFamily="34" charset="0"/>
              <a:buChar char="•"/>
            </a:pPr>
            <a:endParaRPr lang="en-US" altLang="en-US" sz="2400" kern="0" noProof="1" smtClean="0">
              <a:latin typeface="DejaVu Sans"/>
              <a:ea typeface="Arial" panose="020B0604020202020204" pitchFamily="34" charset="0"/>
              <a:cs typeface="DejaVu Sans"/>
            </a:endParaRPr>
          </a:p>
          <a:p>
            <a:pPr marL="355600" indent="-342900" algn="just">
              <a:spcBef>
                <a:spcPts val="100"/>
              </a:spcBef>
              <a:buFont typeface="Arial" panose="020B0604020202020204" pitchFamily="34" charset="0"/>
              <a:buChar char="•"/>
            </a:pPr>
            <a:r>
              <a:rPr lang="en-US" altLang="en-US" sz="2400" kern="0" noProof="1" smtClean="0">
                <a:latin typeface="DejaVu Sans"/>
                <a:ea typeface="Arial" panose="020B0604020202020204" pitchFamily="34" charset="0"/>
                <a:cs typeface="DejaVu Sans"/>
              </a:rPr>
              <a:t>The </a:t>
            </a:r>
            <a:r>
              <a:rPr lang="en-US" altLang="en-US" sz="2400" kern="0" noProof="1">
                <a:latin typeface="DejaVu Sans"/>
                <a:ea typeface="Arial" panose="020B0604020202020204" pitchFamily="34" charset="0"/>
                <a:cs typeface="DejaVu Sans"/>
              </a:rPr>
              <a:t>TIN DEM dataset is also referred to as a primary </a:t>
            </a:r>
            <a:r>
              <a:rPr lang="en-US" altLang="en-US" sz="2400" kern="0" noProof="1" smtClean="0">
                <a:latin typeface="DejaVu Sans"/>
                <a:ea typeface="Arial" panose="020B0604020202020204" pitchFamily="34" charset="0"/>
                <a:cs typeface="DejaVu Sans"/>
              </a:rPr>
              <a:t>DEM </a:t>
            </a:r>
            <a:r>
              <a:rPr lang="en-US" altLang="en-US" sz="2400" kern="0" noProof="1">
                <a:latin typeface="DejaVu Sans"/>
                <a:ea typeface="Arial" panose="020B0604020202020204" pitchFamily="34" charset="0"/>
                <a:cs typeface="DejaVu Sans"/>
              </a:rPr>
              <a:t>or measured DEM.</a:t>
            </a:r>
          </a:p>
          <a:p>
            <a:pPr marL="355600" indent="-342900" algn="just">
              <a:spcBef>
                <a:spcPts val="100"/>
              </a:spcBef>
              <a:buFont typeface="Arial" panose="020B0604020202020204" pitchFamily="34" charset="0"/>
              <a:buChar char="•"/>
            </a:pPr>
            <a:endParaRPr lang="en-US" altLang="en-US" sz="2400" kern="0" noProof="1" smtClean="0">
              <a:latin typeface="DejaVu Sans"/>
              <a:ea typeface="Arial" panose="020B0604020202020204" pitchFamily="34" charset="0"/>
              <a:cs typeface="DejaVu Sans"/>
            </a:endParaRPr>
          </a:p>
          <a:p>
            <a:pPr marL="355600" indent="-342900" algn="just">
              <a:spcBef>
                <a:spcPts val="100"/>
              </a:spcBef>
              <a:buFont typeface="Arial" panose="020B0604020202020204" pitchFamily="34" charset="0"/>
              <a:buChar char="•"/>
            </a:pPr>
            <a:r>
              <a:rPr lang="en-US" altLang="en-US" sz="2400" kern="0" noProof="1" smtClean="0">
                <a:latin typeface="DejaVu Sans"/>
                <a:ea typeface="Arial" panose="020B0604020202020204" pitchFamily="34" charset="0"/>
                <a:cs typeface="DejaVu Sans"/>
              </a:rPr>
              <a:t>Raster </a:t>
            </a:r>
            <a:r>
              <a:rPr lang="en-US" altLang="en-US" sz="2400" kern="0" noProof="1">
                <a:latin typeface="DejaVu Sans"/>
                <a:ea typeface="Arial" panose="020B0604020202020204" pitchFamily="34" charset="0"/>
                <a:cs typeface="DejaVu Sans"/>
              </a:rPr>
              <a:t>DEM is referred to as secondary DEM or </a:t>
            </a:r>
            <a:r>
              <a:rPr lang="en-US" altLang="en-US" sz="2400" kern="0" noProof="1" smtClean="0">
                <a:latin typeface="DejaVu Sans"/>
                <a:ea typeface="Arial" panose="020B0604020202020204" pitchFamily="34" charset="0"/>
                <a:cs typeface="DejaVu Sans"/>
              </a:rPr>
              <a:t>computed </a:t>
            </a:r>
            <a:r>
              <a:rPr lang="en-US" altLang="en-US" sz="2400" kern="0" noProof="1">
                <a:latin typeface="DejaVu Sans"/>
                <a:ea typeface="Arial" panose="020B0604020202020204" pitchFamily="34" charset="0"/>
                <a:cs typeface="DejaVu Sans"/>
              </a:rPr>
              <a:t>DEM.</a:t>
            </a:r>
            <a:endParaRPr kumimoji="0" lang="en-US" altLang="en-US" sz="2400" b="0" i="0" u="none" strike="noStrike" kern="0" cap="none" spc="0" normalizeH="0" baseline="0" noProof="1">
              <a:solidFill>
                <a:schemeClr val="tx1"/>
              </a:solidFill>
              <a:latin typeface="DejaVu Sans"/>
              <a:ea typeface="Arial" panose="020B0604020202020204" pitchFamily="34" charset="0"/>
              <a:cs typeface="DejaVu Sans"/>
            </a:endParaRPr>
          </a:p>
        </p:txBody>
      </p:sp>
      <p:pic>
        <p:nvPicPr>
          <p:cNvPr id="2" name="Picture 1"/>
          <p:cNvPicPr>
            <a:picLocks noChangeAspect="1"/>
          </p:cNvPicPr>
          <p:nvPr/>
        </p:nvPicPr>
        <p:blipFill>
          <a:blip r:embed="rId3"/>
          <a:stretch>
            <a:fillRect/>
          </a:stretch>
        </p:blipFill>
        <p:spPr>
          <a:xfrm>
            <a:off x="6304184" y="1690688"/>
            <a:ext cx="5674893" cy="4324087"/>
          </a:xfrm>
          <a:prstGeom prst="rect">
            <a:avLst/>
          </a:prstGeom>
        </p:spPr>
      </p:pic>
      <p:sp>
        <p:nvSpPr>
          <p:cNvPr id="3" name="Rectangle 2"/>
          <p:cNvSpPr/>
          <p:nvPr/>
        </p:nvSpPr>
        <p:spPr>
          <a:xfrm>
            <a:off x="6591867" y="6014775"/>
            <a:ext cx="4073493" cy="646331"/>
          </a:xfrm>
          <a:prstGeom prst="rect">
            <a:avLst/>
          </a:prstGeom>
        </p:spPr>
        <p:txBody>
          <a:bodyPr wrap="square">
            <a:spAutoFit/>
          </a:bodyPr>
          <a:lstStyle/>
          <a:p>
            <a:r>
              <a:rPr lang="en-US" dirty="0"/>
              <a:t>3D rendering of DEM of </a:t>
            </a:r>
            <a:r>
              <a:rPr lang="en-US" dirty="0" err="1"/>
              <a:t>Tithonium</a:t>
            </a:r>
            <a:r>
              <a:rPr lang="en-US" dirty="0"/>
              <a:t> </a:t>
            </a:r>
            <a:r>
              <a:rPr lang="en-US" dirty="0" err="1"/>
              <a:t>Chasma</a:t>
            </a:r>
            <a:r>
              <a:rPr lang="en-US" dirty="0"/>
              <a:t> on Mars</a:t>
            </a:r>
            <a:endParaRPr lang="en-IN" dirty="0"/>
          </a:p>
        </p:txBody>
      </p:sp>
    </p:spTree>
    <p:extLst>
      <p:ext uri="{BB962C8B-B14F-4D97-AF65-F5344CB8AC3E}">
        <p14:creationId xmlns:p14="http://schemas.microsoft.com/office/powerpoint/2010/main" val="3024440510"/>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b="1" dirty="0">
                <a:ln/>
                <a:solidFill>
                  <a:schemeClr val="accent1">
                    <a:lumMod val="50000"/>
                  </a:schemeClr>
                </a:solidFill>
                <a:effectLst>
                  <a:outerShdw blurRad="38100" dist="19050" dir="2700000" algn="tl" rotWithShape="0">
                    <a:schemeClr val="dk1">
                      <a:alpha val="40000"/>
                    </a:schemeClr>
                  </a:outerShdw>
                </a:effectLst>
                <a:sym typeface="+mn-ea"/>
              </a:rPr>
              <a:t>Types of DEM</a:t>
            </a:r>
            <a:endParaRPr lang="en-IN" dirty="0"/>
          </a:p>
        </p:txBody>
      </p:sp>
      <p:sp>
        <p:nvSpPr>
          <p:cNvPr id="10" name="object 9"/>
          <p:cNvSpPr txBox="1"/>
          <p:nvPr>
            <p:custDataLst>
              <p:tags r:id="rId1"/>
            </p:custDataLst>
          </p:nvPr>
        </p:nvSpPr>
        <p:spPr>
          <a:xfrm>
            <a:off x="974881" y="1585861"/>
            <a:ext cx="5084725" cy="4302125"/>
          </a:xfrm>
          <a:prstGeom prst="rect">
            <a:avLst/>
          </a:prstGeom>
        </p:spPr>
        <p:txBody>
          <a:bodyPr vert="horz" wrap="square" lIns="0" tIns="12700" rIns="0" bIns="0" rtlCol="0">
            <a:noAutofit/>
          </a:bodyPr>
          <a:lstStyle/>
          <a:p>
            <a:pPr marL="355600" indent="-342900" algn="just">
              <a:spcBef>
                <a:spcPts val="100"/>
              </a:spcBef>
              <a:buFont typeface="Arial" panose="020B0604020202020204" pitchFamily="34" charset="0"/>
              <a:buChar char="•"/>
            </a:pPr>
            <a:endParaRPr kumimoji="0" lang="en-US" altLang="en-US" sz="2400" b="0" i="0" u="none" strike="noStrike" kern="0" cap="none" spc="0" normalizeH="0" baseline="0" noProof="1">
              <a:solidFill>
                <a:schemeClr val="tx1"/>
              </a:solidFill>
              <a:latin typeface="DejaVu Sans"/>
              <a:ea typeface="Arial" panose="020B0604020202020204" pitchFamily="34" charset="0"/>
              <a:cs typeface="DejaVu Sans"/>
            </a:endParaRPr>
          </a:p>
        </p:txBody>
      </p:sp>
      <p:pic>
        <p:nvPicPr>
          <p:cNvPr id="4" name="Picture 3"/>
          <p:cNvPicPr>
            <a:picLocks noChangeAspect="1"/>
          </p:cNvPicPr>
          <p:nvPr/>
        </p:nvPicPr>
        <p:blipFill>
          <a:blip r:embed="rId3"/>
          <a:stretch>
            <a:fillRect/>
          </a:stretch>
        </p:blipFill>
        <p:spPr>
          <a:xfrm>
            <a:off x="4303922" y="1150736"/>
            <a:ext cx="2811704" cy="5474214"/>
          </a:xfrm>
          <a:prstGeom prst="rect">
            <a:avLst/>
          </a:prstGeom>
        </p:spPr>
      </p:pic>
    </p:spTree>
    <p:extLst>
      <p:ext uri="{BB962C8B-B14F-4D97-AF65-F5344CB8AC3E}">
        <p14:creationId xmlns:p14="http://schemas.microsoft.com/office/powerpoint/2010/main" val="3417446183"/>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b="1" dirty="0">
                <a:ln/>
                <a:solidFill>
                  <a:schemeClr val="accent1">
                    <a:lumMod val="50000"/>
                  </a:schemeClr>
                </a:solidFill>
                <a:effectLst>
                  <a:outerShdw blurRad="38100" dist="19050" dir="2700000" algn="tl" rotWithShape="0">
                    <a:schemeClr val="dk1">
                      <a:alpha val="40000"/>
                    </a:schemeClr>
                  </a:outerShdw>
                </a:effectLst>
                <a:sym typeface="+mn-ea"/>
              </a:rPr>
              <a:t>Spatial Analysis</a:t>
            </a:r>
            <a:endParaRPr lang="en-IN" dirty="0"/>
          </a:p>
        </p:txBody>
      </p:sp>
      <p:sp>
        <p:nvSpPr>
          <p:cNvPr id="10" name="object 9"/>
          <p:cNvSpPr txBox="1"/>
          <p:nvPr>
            <p:custDataLst>
              <p:tags r:id="rId1"/>
            </p:custDataLst>
          </p:nvPr>
        </p:nvSpPr>
        <p:spPr>
          <a:xfrm>
            <a:off x="974881" y="1585861"/>
            <a:ext cx="5084725" cy="4302125"/>
          </a:xfrm>
          <a:prstGeom prst="rect">
            <a:avLst/>
          </a:prstGeom>
        </p:spPr>
        <p:txBody>
          <a:bodyPr vert="horz" wrap="square" lIns="0" tIns="12700" rIns="0" bIns="0" rtlCol="0">
            <a:noAutofit/>
          </a:bodyPr>
          <a:lstStyle/>
          <a:p>
            <a:pPr marL="355600" indent="-342900" algn="just">
              <a:spcBef>
                <a:spcPts val="100"/>
              </a:spcBef>
              <a:buFont typeface="Arial" panose="020B0604020202020204" pitchFamily="34" charset="0"/>
              <a:buChar char="•"/>
            </a:pPr>
            <a:r>
              <a:rPr lang="en-US" altLang="en-US" sz="2400" kern="0" noProof="1">
                <a:latin typeface="DejaVu Sans"/>
                <a:ea typeface="Arial" panose="020B0604020202020204" pitchFamily="34" charset="0"/>
                <a:cs typeface="DejaVu Sans"/>
              </a:rPr>
              <a:t>answer questions, support decisions, and reveal </a:t>
            </a:r>
            <a:r>
              <a:rPr lang="en-US" altLang="en-US" sz="2400" kern="0" noProof="1" smtClean="0">
                <a:latin typeface="DejaVu Sans"/>
                <a:ea typeface="Arial" panose="020B0604020202020204" pitchFamily="34" charset="0"/>
                <a:cs typeface="DejaVu Sans"/>
              </a:rPr>
              <a:t>patterns</a:t>
            </a:r>
          </a:p>
          <a:p>
            <a:pPr marL="355600" indent="-342900" algn="just">
              <a:spcBef>
                <a:spcPts val="100"/>
              </a:spcBef>
              <a:buFont typeface="Arial" panose="020B0604020202020204" pitchFamily="34" charset="0"/>
              <a:buChar char="•"/>
            </a:pPr>
            <a:endParaRPr lang="en-US" altLang="en-US" sz="2400" kern="0" noProof="1">
              <a:latin typeface="DejaVu Sans"/>
              <a:ea typeface="Arial" panose="020B0604020202020204" pitchFamily="34" charset="0"/>
              <a:cs typeface="DejaVu Sans"/>
            </a:endParaRPr>
          </a:p>
          <a:p>
            <a:pPr marL="355600" indent="-342900" algn="just">
              <a:spcBef>
                <a:spcPts val="100"/>
              </a:spcBef>
              <a:buFont typeface="Arial" panose="020B0604020202020204" pitchFamily="34" charset="0"/>
              <a:buChar char="•"/>
            </a:pPr>
            <a:r>
              <a:rPr lang="en-US" altLang="en-US" sz="2400" kern="0" noProof="1">
                <a:latin typeface="DejaVu Sans"/>
                <a:ea typeface="Arial" panose="020B0604020202020204" pitchFamily="34" charset="0"/>
                <a:cs typeface="DejaVu Sans"/>
              </a:rPr>
              <a:t> all of the transformations, manipulations, and methods </a:t>
            </a:r>
          </a:p>
          <a:p>
            <a:pPr marL="355600" indent="-342900" algn="just">
              <a:spcBef>
                <a:spcPts val="100"/>
              </a:spcBef>
              <a:buFont typeface="Arial" panose="020B0604020202020204" pitchFamily="34" charset="0"/>
              <a:buChar char="•"/>
            </a:pPr>
            <a:r>
              <a:rPr lang="en-US" altLang="en-US" sz="2400" kern="0" noProof="1">
                <a:latin typeface="DejaVu Sans"/>
                <a:ea typeface="Arial" panose="020B0604020202020204" pitchFamily="34" charset="0"/>
                <a:cs typeface="DejaVu Sans"/>
              </a:rPr>
              <a:t> Data ----&gt; Information ---&gt; Understanding</a:t>
            </a:r>
          </a:p>
          <a:p>
            <a:pPr marL="355600" indent="-342900" algn="just">
              <a:spcBef>
                <a:spcPts val="100"/>
              </a:spcBef>
              <a:buFont typeface="Arial" panose="020B0604020202020204" pitchFamily="34" charset="0"/>
              <a:buChar char="•"/>
            </a:pPr>
            <a:r>
              <a:rPr lang="en-US" altLang="en-US" sz="2400" kern="0" noProof="1">
                <a:latin typeface="DejaVu Sans"/>
                <a:ea typeface="Arial" panose="020B0604020202020204" pitchFamily="34" charset="0"/>
                <a:cs typeface="DejaVu Sans"/>
              </a:rPr>
              <a:t> "a set of methods whose results change when the locations of the objects being analyzed change"</a:t>
            </a:r>
          </a:p>
          <a:p>
            <a:pPr marL="355600" indent="-342900" algn="just">
              <a:spcBef>
                <a:spcPts val="100"/>
              </a:spcBef>
              <a:buFont typeface="Arial" panose="020B0604020202020204" pitchFamily="34" charset="0"/>
              <a:buChar char="•"/>
            </a:pPr>
            <a:endParaRPr lang="en-US" altLang="en-US" sz="2400" kern="0" noProof="1">
              <a:latin typeface="DejaVu Sans"/>
              <a:ea typeface="Arial" panose="020B0604020202020204" pitchFamily="34" charset="0"/>
              <a:cs typeface="DejaVu Sans"/>
            </a:endParaRPr>
          </a:p>
        </p:txBody>
      </p:sp>
      <p:sp>
        <p:nvSpPr>
          <p:cNvPr id="7" name="Rectangle 5"/>
          <p:cNvSpPr>
            <a:spLocks noChangeArrowheads="1"/>
          </p:cNvSpPr>
          <p:nvPr/>
        </p:nvSpPr>
        <p:spPr bwMode="auto">
          <a:xfrm>
            <a:off x="6974005" y="1027906"/>
            <a:ext cx="5068367" cy="521690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b="1">
                <a:solidFill>
                  <a:srgbClr val="0011B0"/>
                </a:solidFill>
                <a:latin typeface="Arial" panose="020B0604020202020204" pitchFamily="34" charset="0"/>
                <a:ea typeface="ＭＳ Ｐゴシック" panose="020B0600070205080204" pitchFamily="34" charset="-128"/>
              </a:defRPr>
            </a:lvl1pPr>
            <a:lvl2pPr marL="37931725" indent="-37474525" eaLnBrk="0" hangingPunct="0">
              <a:defRPr sz="2400" b="1">
                <a:solidFill>
                  <a:srgbClr val="0011B0"/>
                </a:solidFill>
                <a:latin typeface="Arial" panose="020B0604020202020204" pitchFamily="34" charset="0"/>
                <a:ea typeface="ＭＳ Ｐゴシック" panose="020B0600070205080204" pitchFamily="34" charset="-128"/>
              </a:defRPr>
            </a:lvl2pPr>
            <a:lvl3pPr eaLnBrk="0" hangingPunct="0">
              <a:defRPr sz="2400" b="1">
                <a:solidFill>
                  <a:srgbClr val="0011B0"/>
                </a:solidFill>
                <a:latin typeface="Arial" panose="020B0604020202020204" pitchFamily="34" charset="0"/>
                <a:ea typeface="ＭＳ Ｐゴシック" panose="020B0600070205080204" pitchFamily="34" charset="-128"/>
              </a:defRPr>
            </a:lvl3pPr>
            <a:lvl4pPr eaLnBrk="0" hangingPunct="0">
              <a:defRPr sz="2400" b="1">
                <a:solidFill>
                  <a:srgbClr val="0011B0"/>
                </a:solidFill>
                <a:latin typeface="Arial" panose="020B0604020202020204" pitchFamily="34" charset="0"/>
                <a:ea typeface="ＭＳ Ｐゴシック" panose="020B0600070205080204" pitchFamily="34" charset="-128"/>
              </a:defRPr>
            </a:lvl4pPr>
            <a:lvl5pPr eaLnBrk="0" hangingPunct="0">
              <a:defRPr sz="2400" b="1">
                <a:solidFill>
                  <a:srgbClr val="0011B0"/>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b="1">
                <a:solidFill>
                  <a:srgbClr val="0011B0"/>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b="1">
                <a:solidFill>
                  <a:srgbClr val="0011B0"/>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b="1">
                <a:solidFill>
                  <a:srgbClr val="0011B0"/>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b="1">
                <a:solidFill>
                  <a:srgbClr val="0011B0"/>
                </a:solidFill>
                <a:latin typeface="Arial" panose="020B0604020202020204" pitchFamily="34" charset="0"/>
                <a:ea typeface="ＭＳ Ｐゴシック" panose="020B0600070205080204" pitchFamily="34" charset="-128"/>
              </a:defRPr>
            </a:lvl9pPr>
          </a:lstStyle>
          <a:p>
            <a:pPr eaLnBrk="1" hangingPunct="1"/>
            <a:endParaRPr lang="en-US" altLang="en-US"/>
          </a:p>
        </p:txBody>
      </p:sp>
    </p:spTree>
    <p:extLst>
      <p:ext uri="{BB962C8B-B14F-4D97-AF65-F5344CB8AC3E}">
        <p14:creationId xmlns:p14="http://schemas.microsoft.com/office/powerpoint/2010/main" val="3819052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b="1" dirty="0">
                <a:ln/>
                <a:solidFill>
                  <a:schemeClr val="accent1">
                    <a:lumMod val="50000"/>
                  </a:schemeClr>
                </a:solidFill>
                <a:effectLst>
                  <a:outerShdw blurRad="38100" dist="19050" dir="2700000" algn="tl" rotWithShape="0">
                    <a:schemeClr val="dk1">
                      <a:alpha val="40000"/>
                    </a:schemeClr>
                  </a:outerShdw>
                </a:effectLst>
                <a:sym typeface="+mn-ea"/>
              </a:rPr>
              <a:t>Which is Spatial Analysis?</a:t>
            </a:r>
            <a:endParaRPr lang="en-IN" dirty="0"/>
          </a:p>
        </p:txBody>
      </p:sp>
      <p:sp>
        <p:nvSpPr>
          <p:cNvPr id="10" name="object 9"/>
          <p:cNvSpPr txBox="1"/>
          <p:nvPr>
            <p:custDataLst>
              <p:tags r:id="rId1"/>
            </p:custDataLst>
          </p:nvPr>
        </p:nvSpPr>
        <p:spPr>
          <a:xfrm>
            <a:off x="974881" y="1585861"/>
            <a:ext cx="10653012" cy="4302125"/>
          </a:xfrm>
          <a:prstGeom prst="rect">
            <a:avLst/>
          </a:prstGeom>
        </p:spPr>
        <p:txBody>
          <a:bodyPr vert="horz" wrap="square" lIns="0" tIns="12700" rIns="0" bIns="0" rtlCol="0">
            <a:noAutofit/>
          </a:bodyPr>
          <a:lstStyle/>
          <a:p>
            <a:pPr marL="355600" indent="-342900" algn="just">
              <a:spcBef>
                <a:spcPts val="100"/>
              </a:spcBef>
              <a:buFont typeface="Arial" panose="020B0604020202020204" pitchFamily="34" charset="0"/>
              <a:buChar char="•"/>
            </a:pPr>
            <a:r>
              <a:rPr lang="en-US" altLang="en-US" sz="2400" kern="0" noProof="1">
                <a:latin typeface="DejaVu Sans"/>
                <a:ea typeface="Arial" panose="020B0604020202020204" pitchFamily="34" charset="0"/>
                <a:cs typeface="DejaVu Sans"/>
              </a:rPr>
              <a:t>calculating the average income for a </a:t>
            </a:r>
            <a:r>
              <a:rPr lang="en-US" altLang="en-US" sz="2400" kern="0" noProof="1" smtClean="0">
                <a:latin typeface="DejaVu Sans"/>
                <a:ea typeface="Arial" panose="020B0604020202020204" pitchFamily="34" charset="0"/>
                <a:cs typeface="DejaVu Sans"/>
              </a:rPr>
              <a:t>group </a:t>
            </a:r>
            <a:r>
              <a:rPr lang="en-US" altLang="en-US" sz="2400" kern="0" noProof="1">
                <a:latin typeface="DejaVu Sans"/>
                <a:ea typeface="Arial" panose="020B0604020202020204" pitchFamily="34" charset="0"/>
                <a:cs typeface="DejaVu Sans"/>
              </a:rPr>
              <a:t>of people?</a:t>
            </a:r>
          </a:p>
          <a:p>
            <a:pPr marL="355600" indent="-342900" algn="just">
              <a:spcBef>
                <a:spcPts val="100"/>
              </a:spcBef>
              <a:buFont typeface="Arial" panose="020B0604020202020204" pitchFamily="34" charset="0"/>
              <a:buChar char="•"/>
            </a:pPr>
            <a:endParaRPr lang="en-US" altLang="en-US" sz="2400" kern="0" noProof="1">
              <a:latin typeface="DejaVu Sans"/>
              <a:ea typeface="Arial" panose="020B0604020202020204" pitchFamily="34" charset="0"/>
              <a:cs typeface="DejaVu Sans"/>
            </a:endParaRPr>
          </a:p>
          <a:p>
            <a:pPr marL="355600" indent="-342900" algn="just">
              <a:spcBef>
                <a:spcPts val="100"/>
              </a:spcBef>
              <a:buFont typeface="Arial" panose="020B0604020202020204" pitchFamily="34" charset="0"/>
              <a:buChar char="•"/>
            </a:pPr>
            <a:r>
              <a:rPr lang="en-US" altLang="en-US" sz="2400" kern="0" noProof="1">
                <a:latin typeface="DejaVu Sans"/>
                <a:ea typeface="Arial" panose="020B0604020202020204" pitchFamily="34" charset="0"/>
                <a:cs typeface="DejaVu Sans"/>
              </a:rPr>
              <a:t>calculating the center of the United States population?</a:t>
            </a:r>
          </a:p>
        </p:txBody>
      </p:sp>
    </p:spTree>
    <p:extLst>
      <p:ext uri="{BB962C8B-B14F-4D97-AF65-F5344CB8AC3E}">
        <p14:creationId xmlns:p14="http://schemas.microsoft.com/office/powerpoint/2010/main" val="108101424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b="1" dirty="0">
                <a:ln/>
                <a:solidFill>
                  <a:schemeClr val="accent1">
                    <a:lumMod val="50000"/>
                  </a:schemeClr>
                </a:solidFill>
                <a:effectLst>
                  <a:outerShdw blurRad="38100" dist="19050" dir="2700000" algn="tl" rotWithShape="0">
                    <a:schemeClr val="dk1">
                      <a:alpha val="40000"/>
                    </a:schemeClr>
                  </a:outerShdw>
                </a:effectLst>
                <a:sym typeface="+mn-ea"/>
              </a:rPr>
              <a:t>What is Spatial Analysis?</a:t>
            </a:r>
            <a:endParaRPr lang="en-IN" dirty="0"/>
          </a:p>
        </p:txBody>
      </p:sp>
      <p:sp>
        <p:nvSpPr>
          <p:cNvPr id="10" name="object 9"/>
          <p:cNvSpPr txBox="1"/>
          <p:nvPr>
            <p:custDataLst>
              <p:tags r:id="rId1"/>
            </p:custDataLst>
          </p:nvPr>
        </p:nvSpPr>
        <p:spPr>
          <a:xfrm>
            <a:off x="974882" y="1585861"/>
            <a:ext cx="6272079" cy="4302125"/>
          </a:xfrm>
          <a:prstGeom prst="rect">
            <a:avLst/>
          </a:prstGeom>
        </p:spPr>
        <p:txBody>
          <a:bodyPr vert="horz" wrap="square" lIns="0" tIns="12700" rIns="0" bIns="0" rtlCol="0">
            <a:noAutofit/>
          </a:bodyPr>
          <a:lstStyle/>
          <a:p>
            <a:pPr marL="12700" algn="just">
              <a:spcBef>
                <a:spcPts val="100"/>
              </a:spcBef>
            </a:pPr>
            <a:r>
              <a:rPr lang="en-US" altLang="en-US" sz="2400" kern="0" noProof="1">
                <a:latin typeface="DejaVu Sans"/>
                <a:ea typeface="Arial" panose="020B0604020202020204" pitchFamily="34" charset="0"/>
                <a:cs typeface="DejaVu Sans"/>
              </a:rPr>
              <a:t>For example, imagine you record the location of each tree within a well-defined study area. Mapping these locations is a typical GIS task. Once the trees are mapped, you may begin to draw inferences about the spatial pattern: Are the trees clustered or dispersed? Is tree density consistent across the study area? Could environmental factors such as soil type or slope have influenced the observed distribution? These are the kinds of questions addressed through spatial analysis, using quantitative and statistical techniques to explore and explain spatial patterns.</a:t>
            </a:r>
            <a:endParaRPr lang="en-US" altLang="en-US" sz="2400" b="1" kern="0" noProof="1">
              <a:latin typeface="DejaVu Sans"/>
              <a:ea typeface="Arial" panose="020B0604020202020204" pitchFamily="34" charset="0"/>
              <a:cs typeface="DejaVu Sans"/>
            </a:endParaRPr>
          </a:p>
        </p:txBody>
      </p:sp>
      <p:pic>
        <p:nvPicPr>
          <p:cNvPr id="2" name="Picture 1"/>
          <p:cNvPicPr>
            <a:picLocks noChangeAspect="1"/>
          </p:cNvPicPr>
          <p:nvPr/>
        </p:nvPicPr>
        <p:blipFill>
          <a:blip r:embed="rId3"/>
          <a:stretch>
            <a:fillRect/>
          </a:stretch>
        </p:blipFill>
        <p:spPr>
          <a:xfrm>
            <a:off x="7696200" y="1585861"/>
            <a:ext cx="3657600" cy="3657600"/>
          </a:xfrm>
          <a:prstGeom prst="rect">
            <a:avLst/>
          </a:prstGeom>
        </p:spPr>
      </p:pic>
      <p:sp>
        <p:nvSpPr>
          <p:cNvPr id="3" name="Rectangle 2"/>
          <p:cNvSpPr/>
          <p:nvPr/>
        </p:nvSpPr>
        <p:spPr>
          <a:xfrm>
            <a:off x="7827308" y="5395824"/>
            <a:ext cx="3104549" cy="646331"/>
          </a:xfrm>
          <a:prstGeom prst="rect">
            <a:avLst/>
          </a:prstGeom>
        </p:spPr>
        <p:txBody>
          <a:bodyPr wrap="square">
            <a:spAutoFit/>
          </a:bodyPr>
          <a:lstStyle/>
          <a:p>
            <a:r>
              <a:rPr lang="en-US" dirty="0"/>
              <a:t>Distribution of Maple trees in a 1,000 x 1,000 </a:t>
            </a:r>
            <a:r>
              <a:rPr lang="en-US" dirty="0" err="1"/>
              <a:t>ft</a:t>
            </a:r>
            <a:r>
              <a:rPr lang="en-US" dirty="0"/>
              <a:t> study area.</a:t>
            </a:r>
            <a:endParaRPr lang="en-IN" dirty="0"/>
          </a:p>
        </p:txBody>
      </p:sp>
    </p:spTree>
    <p:extLst>
      <p:ext uri="{BB962C8B-B14F-4D97-AF65-F5344CB8AC3E}">
        <p14:creationId xmlns:p14="http://schemas.microsoft.com/office/powerpoint/2010/main" val="2755508503"/>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b="1" dirty="0">
                <a:ln/>
                <a:solidFill>
                  <a:schemeClr val="accent1">
                    <a:lumMod val="50000"/>
                  </a:schemeClr>
                </a:solidFill>
                <a:effectLst>
                  <a:outerShdw blurRad="38100" dist="19050" dir="2700000" algn="tl" rotWithShape="0">
                    <a:schemeClr val="dk1">
                      <a:alpha val="40000"/>
                    </a:schemeClr>
                  </a:outerShdw>
                </a:effectLst>
                <a:sym typeface="+mn-ea"/>
              </a:rPr>
              <a:t>Types of Spatial Analysis</a:t>
            </a:r>
            <a:endParaRPr lang="en-IN" dirty="0"/>
          </a:p>
        </p:txBody>
      </p:sp>
      <p:sp>
        <p:nvSpPr>
          <p:cNvPr id="10" name="object 9"/>
          <p:cNvSpPr txBox="1"/>
          <p:nvPr>
            <p:custDataLst>
              <p:tags r:id="rId1"/>
            </p:custDataLst>
          </p:nvPr>
        </p:nvSpPr>
        <p:spPr>
          <a:xfrm>
            <a:off x="974881" y="1585861"/>
            <a:ext cx="10653012" cy="4302125"/>
          </a:xfrm>
          <a:prstGeom prst="rect">
            <a:avLst/>
          </a:prstGeom>
        </p:spPr>
        <p:txBody>
          <a:bodyPr vert="horz" wrap="square" lIns="0" tIns="12700" rIns="0" bIns="0" rtlCol="0">
            <a:noAutofit/>
          </a:bodyPr>
          <a:lstStyle/>
          <a:p>
            <a:pPr marL="355600" indent="-342900" algn="just">
              <a:spcBef>
                <a:spcPts val="100"/>
              </a:spcBef>
              <a:buFont typeface="Arial" panose="020B0604020202020204" pitchFamily="34" charset="0"/>
              <a:buChar char="•"/>
            </a:pPr>
            <a:r>
              <a:rPr lang="en-US" altLang="en-US" sz="2400" kern="0" noProof="1">
                <a:latin typeface="DejaVu Sans"/>
                <a:ea typeface="Arial" panose="020B0604020202020204" pitchFamily="34" charset="0"/>
                <a:cs typeface="DejaVu Sans"/>
              </a:rPr>
              <a:t>Queries and reasoning </a:t>
            </a:r>
            <a:endParaRPr lang="en-US" altLang="en-US" sz="2400" kern="0" noProof="1" smtClean="0">
              <a:latin typeface="DejaVu Sans"/>
              <a:ea typeface="Arial" panose="020B0604020202020204" pitchFamily="34" charset="0"/>
              <a:cs typeface="DejaVu Sans"/>
            </a:endParaRPr>
          </a:p>
          <a:p>
            <a:pPr marL="355600" indent="-342900" algn="just">
              <a:spcBef>
                <a:spcPts val="100"/>
              </a:spcBef>
              <a:buFont typeface="Arial" panose="020B0604020202020204" pitchFamily="34" charset="0"/>
              <a:buChar char="•"/>
            </a:pPr>
            <a:endParaRPr lang="en-US" altLang="en-US" sz="2400" kern="0" noProof="1">
              <a:latin typeface="DejaVu Sans"/>
              <a:ea typeface="Arial" panose="020B0604020202020204" pitchFamily="34" charset="0"/>
              <a:cs typeface="DejaVu Sans"/>
            </a:endParaRPr>
          </a:p>
          <a:p>
            <a:pPr marL="355600" indent="-342900" algn="just">
              <a:spcBef>
                <a:spcPts val="100"/>
              </a:spcBef>
              <a:buFont typeface="Arial" panose="020B0604020202020204" pitchFamily="34" charset="0"/>
              <a:buChar char="•"/>
            </a:pPr>
            <a:r>
              <a:rPr lang="en-US" altLang="en-US" sz="2400" kern="0" noProof="1">
                <a:latin typeface="DejaVu Sans"/>
                <a:ea typeface="Arial" panose="020B0604020202020204" pitchFamily="34" charset="0"/>
                <a:cs typeface="DejaVu Sans"/>
              </a:rPr>
              <a:t>Measurements </a:t>
            </a:r>
            <a:endParaRPr lang="en-US" altLang="en-US" sz="2400" kern="0" noProof="1" smtClean="0">
              <a:latin typeface="DejaVu Sans"/>
              <a:ea typeface="Arial" panose="020B0604020202020204" pitchFamily="34" charset="0"/>
              <a:cs typeface="DejaVu Sans"/>
            </a:endParaRPr>
          </a:p>
          <a:p>
            <a:pPr marL="812800" lvl="1" indent="-342900" algn="just">
              <a:spcBef>
                <a:spcPts val="100"/>
              </a:spcBef>
              <a:buFont typeface="Arial" panose="020B0604020202020204" pitchFamily="34" charset="0"/>
              <a:buChar char="•"/>
            </a:pPr>
            <a:r>
              <a:rPr lang="en-US" altLang="en-US" sz="2400" kern="0" noProof="1">
                <a:latin typeface="DejaVu Sans"/>
                <a:ea typeface="Arial" panose="020B0604020202020204" pitchFamily="34" charset="0"/>
                <a:cs typeface="DejaVu Sans"/>
              </a:rPr>
              <a:t>Aspects of geographic data, length, area, etc.</a:t>
            </a:r>
          </a:p>
          <a:p>
            <a:pPr marL="12700" algn="just">
              <a:spcBef>
                <a:spcPts val="100"/>
              </a:spcBef>
            </a:pPr>
            <a:endParaRPr lang="en-US" altLang="en-US" sz="2400" kern="0" noProof="1">
              <a:latin typeface="DejaVu Sans"/>
              <a:ea typeface="Arial" panose="020B0604020202020204" pitchFamily="34" charset="0"/>
              <a:cs typeface="DejaVu Sans"/>
            </a:endParaRPr>
          </a:p>
          <a:p>
            <a:pPr marL="355600" indent="-342900" algn="just">
              <a:spcBef>
                <a:spcPts val="100"/>
              </a:spcBef>
              <a:buFont typeface="Arial" panose="020B0604020202020204" pitchFamily="34" charset="0"/>
              <a:buChar char="•"/>
            </a:pPr>
            <a:r>
              <a:rPr lang="en-US" altLang="en-US" sz="2400" kern="0" noProof="1">
                <a:latin typeface="DejaVu Sans"/>
                <a:ea typeface="Arial" panose="020B0604020202020204" pitchFamily="34" charset="0"/>
                <a:cs typeface="DejaVu Sans"/>
              </a:rPr>
              <a:t>Transformations </a:t>
            </a:r>
          </a:p>
          <a:p>
            <a:pPr marL="812800" lvl="1" indent="-342900" algn="just">
              <a:spcBef>
                <a:spcPts val="100"/>
              </a:spcBef>
              <a:buFont typeface="Arial" panose="020B0604020202020204" pitchFamily="34" charset="0"/>
              <a:buChar char="•"/>
            </a:pPr>
            <a:r>
              <a:rPr lang="en-US" altLang="en-US" sz="2400" kern="0" noProof="1" smtClean="0">
                <a:latin typeface="DejaVu Sans"/>
                <a:ea typeface="Arial" panose="020B0604020202020204" pitchFamily="34" charset="0"/>
                <a:cs typeface="DejaVu Sans"/>
              </a:rPr>
              <a:t>	</a:t>
            </a:r>
            <a:r>
              <a:rPr lang="en-US" altLang="en-US" sz="2400" kern="0" noProof="1">
                <a:latin typeface="DejaVu Sans"/>
                <a:ea typeface="Arial" panose="020B0604020202020204" pitchFamily="34" charset="0"/>
                <a:cs typeface="DejaVu Sans"/>
              </a:rPr>
              <a:t>New data, raster to vector, geometric rules</a:t>
            </a:r>
          </a:p>
          <a:p>
            <a:pPr marL="355600" indent="-342900" algn="just">
              <a:spcBef>
                <a:spcPts val="100"/>
              </a:spcBef>
              <a:buFont typeface="Arial" panose="020B0604020202020204" pitchFamily="34" charset="0"/>
              <a:buChar char="•"/>
            </a:pPr>
            <a:endParaRPr lang="en-US" altLang="en-US" sz="2400" kern="0" noProof="1" smtClean="0">
              <a:latin typeface="DejaVu Sans"/>
              <a:ea typeface="Arial" panose="020B0604020202020204" pitchFamily="34" charset="0"/>
              <a:cs typeface="DejaVu Sans"/>
            </a:endParaRPr>
          </a:p>
          <a:p>
            <a:pPr marL="355600" indent="-342900" algn="just">
              <a:spcBef>
                <a:spcPts val="100"/>
              </a:spcBef>
              <a:buFont typeface="Arial" panose="020B0604020202020204" pitchFamily="34" charset="0"/>
              <a:buChar char="•"/>
            </a:pPr>
            <a:r>
              <a:rPr lang="en-US" altLang="en-US" sz="2400" kern="0" noProof="1" smtClean="0">
                <a:latin typeface="DejaVu Sans"/>
                <a:ea typeface="Arial" panose="020B0604020202020204" pitchFamily="34" charset="0"/>
                <a:cs typeface="DejaVu Sans"/>
              </a:rPr>
              <a:t>Descriptive </a:t>
            </a:r>
            <a:r>
              <a:rPr lang="en-US" altLang="en-US" sz="2400" kern="0" noProof="1">
                <a:latin typeface="DejaVu Sans"/>
                <a:ea typeface="Arial" panose="020B0604020202020204" pitchFamily="34" charset="0"/>
                <a:cs typeface="DejaVu Sans"/>
              </a:rPr>
              <a:t>summaries </a:t>
            </a:r>
          </a:p>
          <a:p>
            <a:pPr marL="812800" lvl="1" indent="-342900" algn="just">
              <a:spcBef>
                <a:spcPts val="100"/>
              </a:spcBef>
              <a:buFont typeface="Arial" panose="020B0604020202020204" pitchFamily="34" charset="0"/>
              <a:buChar char="•"/>
            </a:pPr>
            <a:r>
              <a:rPr lang="en-US" altLang="en-US" sz="2400" kern="0" noProof="1">
                <a:latin typeface="DejaVu Sans"/>
                <a:ea typeface="Arial" panose="020B0604020202020204" pitchFamily="34" charset="0"/>
                <a:cs typeface="DejaVu Sans"/>
              </a:rPr>
              <a:t>Essence of data in 1 or 2 parameters</a:t>
            </a:r>
          </a:p>
          <a:p>
            <a:pPr marL="355600" indent="-342900" algn="just">
              <a:spcBef>
                <a:spcPts val="100"/>
              </a:spcBef>
              <a:buFont typeface="Arial" panose="020B0604020202020204" pitchFamily="34" charset="0"/>
              <a:buChar char="•"/>
            </a:pPr>
            <a:endParaRPr lang="en-US" altLang="en-US" sz="2400" kern="0" noProof="1">
              <a:latin typeface="DejaVu Sans"/>
              <a:ea typeface="Arial" panose="020B0604020202020204" pitchFamily="34" charset="0"/>
              <a:cs typeface="DejaVu Sans"/>
            </a:endParaRPr>
          </a:p>
          <a:p>
            <a:pPr marL="355600" indent="-342900" algn="just">
              <a:spcBef>
                <a:spcPts val="100"/>
              </a:spcBef>
              <a:buFont typeface="Arial" panose="020B0604020202020204" pitchFamily="34" charset="0"/>
              <a:buChar char="•"/>
            </a:pPr>
            <a:r>
              <a:rPr lang="en-US" altLang="en-US" sz="2400" kern="0" noProof="1" smtClean="0">
                <a:latin typeface="DejaVu Sans"/>
                <a:ea typeface="Arial" panose="020B0604020202020204" pitchFamily="34" charset="0"/>
                <a:cs typeface="DejaVu Sans"/>
              </a:rPr>
              <a:t>Optimization  </a:t>
            </a:r>
            <a:r>
              <a:rPr lang="en-US" altLang="en-US" sz="2400" kern="0" noProof="1">
                <a:latin typeface="DejaVu Sans"/>
                <a:ea typeface="Arial" panose="020B0604020202020204" pitchFamily="34" charset="0"/>
                <a:cs typeface="DejaVu Sans"/>
              </a:rPr>
              <a:t>- ideal locations, routes</a:t>
            </a:r>
          </a:p>
          <a:p>
            <a:pPr marL="355600" indent="-342900" algn="just">
              <a:spcBef>
                <a:spcPts val="100"/>
              </a:spcBef>
              <a:buFont typeface="Arial" panose="020B0604020202020204" pitchFamily="34" charset="0"/>
              <a:buChar char="•"/>
            </a:pPr>
            <a:endParaRPr lang="en-US" altLang="en-US" sz="2400" kern="0" noProof="1" smtClean="0">
              <a:latin typeface="DejaVu Sans"/>
              <a:ea typeface="Arial" panose="020B0604020202020204" pitchFamily="34" charset="0"/>
              <a:cs typeface="DejaVu Sans"/>
            </a:endParaRPr>
          </a:p>
          <a:p>
            <a:pPr marL="355600" indent="-342900" algn="just">
              <a:spcBef>
                <a:spcPts val="100"/>
              </a:spcBef>
              <a:buFont typeface="Arial" panose="020B0604020202020204" pitchFamily="34" charset="0"/>
              <a:buChar char="•"/>
            </a:pPr>
            <a:r>
              <a:rPr lang="en-US" altLang="en-US" sz="2400" kern="0" noProof="1" smtClean="0">
                <a:latin typeface="DejaVu Sans"/>
                <a:ea typeface="Arial" panose="020B0604020202020204" pitchFamily="34" charset="0"/>
                <a:cs typeface="DejaVu Sans"/>
              </a:rPr>
              <a:t>Hypothesis </a:t>
            </a:r>
            <a:r>
              <a:rPr lang="en-US" altLang="en-US" sz="2400" kern="0" noProof="1">
                <a:latin typeface="DejaVu Sans"/>
                <a:ea typeface="Arial" panose="020B0604020202020204" pitchFamily="34" charset="0"/>
                <a:cs typeface="DejaVu Sans"/>
              </a:rPr>
              <a:t>testing - sample to entire pop.</a:t>
            </a:r>
          </a:p>
        </p:txBody>
      </p:sp>
    </p:spTree>
    <p:extLst>
      <p:ext uri="{BB962C8B-B14F-4D97-AF65-F5344CB8AC3E}">
        <p14:creationId xmlns:p14="http://schemas.microsoft.com/office/powerpoint/2010/main" val="1721619738"/>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b="1" dirty="0">
                <a:ln/>
                <a:solidFill>
                  <a:schemeClr val="accent1">
                    <a:lumMod val="50000"/>
                  </a:schemeClr>
                </a:solidFill>
                <a:effectLst>
                  <a:outerShdw blurRad="38100" dist="19050" dir="2700000" algn="tl" rotWithShape="0">
                    <a:schemeClr val="dk1">
                      <a:alpha val="40000"/>
                    </a:schemeClr>
                  </a:outerShdw>
                </a:effectLst>
                <a:sym typeface="+mn-ea"/>
              </a:rPr>
              <a:t>GIS Analysis Model (flowchart)</a:t>
            </a:r>
          </a:p>
        </p:txBody>
      </p:sp>
      <p:sp>
        <p:nvSpPr>
          <p:cNvPr id="10" name="object 9"/>
          <p:cNvSpPr txBox="1"/>
          <p:nvPr>
            <p:custDataLst>
              <p:tags r:id="rId1"/>
            </p:custDataLst>
          </p:nvPr>
        </p:nvSpPr>
        <p:spPr>
          <a:xfrm>
            <a:off x="4048836" y="1572213"/>
            <a:ext cx="4094328" cy="4302125"/>
          </a:xfrm>
          <a:prstGeom prst="rect">
            <a:avLst/>
          </a:prstGeom>
        </p:spPr>
        <p:txBody>
          <a:bodyPr vert="horz" wrap="square" lIns="0" tIns="12700" rIns="0" bIns="0" rtlCol="0">
            <a:noAutofit/>
          </a:bodyPr>
          <a:lstStyle/>
          <a:p>
            <a:pPr marL="12700" algn="ctr">
              <a:spcBef>
                <a:spcPts val="100"/>
              </a:spcBef>
            </a:pPr>
            <a:r>
              <a:rPr lang="en-US" altLang="en-US" sz="2400" kern="0" noProof="1">
                <a:latin typeface="DejaVu Sans"/>
                <a:ea typeface="Arial" panose="020B0604020202020204" pitchFamily="34" charset="0"/>
                <a:cs typeface="DejaVu Sans"/>
              </a:rPr>
              <a:t>Residential areas in flood </a:t>
            </a:r>
            <a:r>
              <a:rPr lang="en-US" altLang="en-US" sz="2400" kern="0" noProof="1" smtClean="0">
                <a:latin typeface="DejaVu Sans"/>
                <a:ea typeface="Arial" panose="020B0604020202020204" pitchFamily="34" charset="0"/>
                <a:cs typeface="DejaVu Sans"/>
              </a:rPr>
              <a:t>zone BUT need </a:t>
            </a:r>
            <a:r>
              <a:rPr lang="en-US" altLang="en-US" sz="2400" kern="0" noProof="1">
                <a:latin typeface="DejaVu Sans"/>
                <a:ea typeface="Arial" panose="020B0604020202020204" pitchFamily="34" charset="0"/>
                <a:cs typeface="DejaVu Sans"/>
              </a:rPr>
              <a:t>spatial analysis to pinpoint locations</a:t>
            </a:r>
          </a:p>
        </p:txBody>
      </p:sp>
      <p:pic>
        <p:nvPicPr>
          <p:cNvPr id="2" name="Picture 1"/>
          <p:cNvPicPr>
            <a:picLocks noChangeAspect="1"/>
          </p:cNvPicPr>
          <p:nvPr/>
        </p:nvPicPr>
        <p:blipFill>
          <a:blip r:embed="rId3"/>
          <a:stretch>
            <a:fillRect/>
          </a:stretch>
        </p:blipFill>
        <p:spPr>
          <a:xfrm>
            <a:off x="2093629" y="3091813"/>
            <a:ext cx="8004742" cy="2011854"/>
          </a:xfrm>
          <a:prstGeom prst="rect">
            <a:avLst/>
          </a:prstGeom>
        </p:spPr>
      </p:pic>
    </p:spTree>
    <p:extLst>
      <p:ext uri="{BB962C8B-B14F-4D97-AF65-F5344CB8AC3E}">
        <p14:creationId xmlns:p14="http://schemas.microsoft.com/office/powerpoint/2010/main" val="1734022955"/>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b="1" dirty="0">
                <a:ln/>
                <a:solidFill>
                  <a:schemeClr val="accent1">
                    <a:lumMod val="50000"/>
                  </a:schemeClr>
                </a:solidFill>
                <a:effectLst>
                  <a:outerShdw blurRad="38100" dist="19050" dir="2700000" algn="tl" rotWithShape="0">
                    <a:schemeClr val="dk1">
                      <a:alpha val="40000"/>
                    </a:schemeClr>
                  </a:outerShdw>
                </a:effectLst>
                <a:sym typeface="+mn-ea"/>
              </a:rPr>
              <a:t>GIS </a:t>
            </a:r>
            <a:r>
              <a:rPr lang="en-US" b="1" dirty="0" err="1">
                <a:ln/>
                <a:solidFill>
                  <a:schemeClr val="accent1">
                    <a:lumMod val="50000"/>
                  </a:schemeClr>
                </a:solidFill>
                <a:effectLst>
                  <a:outerShdw blurRad="38100" dist="19050" dir="2700000" algn="tl" rotWithShape="0">
                    <a:schemeClr val="dk1">
                      <a:alpha val="40000"/>
                    </a:schemeClr>
                  </a:outerShdw>
                </a:effectLst>
                <a:sym typeface="+mn-ea"/>
              </a:rPr>
              <a:t>Lanslide</a:t>
            </a:r>
            <a:r>
              <a:rPr lang="en-US" b="1" dirty="0">
                <a:ln/>
                <a:solidFill>
                  <a:schemeClr val="accent1">
                    <a:lumMod val="50000"/>
                  </a:schemeClr>
                </a:solidFill>
                <a:effectLst>
                  <a:outerShdw blurRad="38100" dist="19050" dir="2700000" algn="tl" rotWithShape="0">
                    <a:schemeClr val="dk1">
                      <a:alpha val="40000"/>
                    </a:schemeClr>
                  </a:outerShdw>
                </a:effectLst>
                <a:sym typeface="+mn-ea"/>
              </a:rPr>
              <a:t> Susceptibility Model in </a:t>
            </a:r>
            <a:r>
              <a:rPr lang="en-US" b="1" dirty="0" smtClean="0">
                <a:ln/>
                <a:solidFill>
                  <a:schemeClr val="accent1">
                    <a:lumMod val="50000"/>
                  </a:schemeClr>
                </a:solidFill>
                <a:effectLst>
                  <a:outerShdw blurRad="38100" dist="19050" dir="2700000" algn="tl" rotWithShape="0">
                    <a:schemeClr val="dk1">
                      <a:alpha val="40000"/>
                    </a:schemeClr>
                  </a:outerShdw>
                </a:effectLst>
                <a:sym typeface="+mn-ea"/>
              </a:rPr>
              <a:t>ArcGIS </a:t>
            </a:r>
            <a:r>
              <a:rPr lang="en-US" b="1" dirty="0">
                <a:ln/>
                <a:solidFill>
                  <a:schemeClr val="accent1">
                    <a:lumMod val="50000"/>
                  </a:schemeClr>
                </a:solidFill>
                <a:effectLst>
                  <a:outerShdw blurRad="38100" dist="19050" dir="2700000" algn="tl" rotWithShape="0">
                    <a:schemeClr val="dk1">
                      <a:alpha val="40000"/>
                    </a:schemeClr>
                  </a:outerShdw>
                </a:effectLst>
                <a:sym typeface="+mn-ea"/>
              </a:rPr>
              <a:t>Model Builder</a:t>
            </a:r>
          </a:p>
        </p:txBody>
      </p:sp>
      <p:sp>
        <p:nvSpPr>
          <p:cNvPr id="10" name="object 9"/>
          <p:cNvSpPr txBox="1"/>
          <p:nvPr>
            <p:custDataLst>
              <p:tags r:id="rId1"/>
            </p:custDataLst>
          </p:nvPr>
        </p:nvSpPr>
        <p:spPr>
          <a:xfrm>
            <a:off x="4048836" y="1572213"/>
            <a:ext cx="4094328" cy="4302125"/>
          </a:xfrm>
          <a:prstGeom prst="rect">
            <a:avLst/>
          </a:prstGeom>
        </p:spPr>
        <p:txBody>
          <a:bodyPr vert="horz" wrap="square" lIns="0" tIns="12700" rIns="0" bIns="0" rtlCol="0">
            <a:noAutofit/>
          </a:bodyPr>
          <a:lstStyle/>
          <a:p>
            <a:pPr marL="12700" algn="ctr">
              <a:spcBef>
                <a:spcPts val="100"/>
              </a:spcBef>
            </a:pPr>
            <a:endParaRPr lang="en-US" altLang="en-US" sz="2400" kern="0" noProof="1">
              <a:latin typeface="DejaVu Sans"/>
              <a:ea typeface="Arial" panose="020B0604020202020204" pitchFamily="34" charset="0"/>
              <a:cs typeface="DejaVu Sans"/>
            </a:endParaRPr>
          </a:p>
        </p:txBody>
      </p:sp>
      <p:pic>
        <p:nvPicPr>
          <p:cNvPr id="3" name="Picture 2"/>
          <p:cNvPicPr>
            <a:picLocks noChangeAspect="1"/>
          </p:cNvPicPr>
          <p:nvPr/>
        </p:nvPicPr>
        <p:blipFill>
          <a:blip r:embed="rId3"/>
          <a:stretch>
            <a:fillRect/>
          </a:stretch>
        </p:blipFill>
        <p:spPr>
          <a:xfrm>
            <a:off x="248948" y="1563112"/>
            <a:ext cx="11694103" cy="4311226"/>
          </a:xfrm>
          <a:prstGeom prst="rect">
            <a:avLst/>
          </a:prstGeom>
        </p:spPr>
      </p:pic>
    </p:spTree>
    <p:extLst>
      <p:ext uri="{BB962C8B-B14F-4D97-AF65-F5344CB8AC3E}">
        <p14:creationId xmlns:p14="http://schemas.microsoft.com/office/powerpoint/2010/main" val="3949317541"/>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b="1" dirty="0">
                <a:ln/>
                <a:solidFill>
                  <a:schemeClr val="accent1">
                    <a:lumMod val="50000"/>
                  </a:schemeClr>
                </a:solidFill>
                <a:effectLst>
                  <a:outerShdw blurRad="38100" dist="19050" dir="2700000" algn="tl" rotWithShape="0">
                    <a:schemeClr val="dk1">
                      <a:alpha val="40000"/>
                    </a:schemeClr>
                  </a:outerShdw>
                </a:effectLst>
                <a:sym typeface="+mn-ea"/>
              </a:rPr>
              <a:t>2 Analysis Examples from ArcGIS</a:t>
            </a:r>
          </a:p>
        </p:txBody>
      </p:sp>
      <p:sp>
        <p:nvSpPr>
          <p:cNvPr id="10" name="object 9"/>
          <p:cNvSpPr txBox="1"/>
          <p:nvPr>
            <p:custDataLst>
              <p:tags r:id="rId1"/>
            </p:custDataLst>
          </p:nvPr>
        </p:nvSpPr>
        <p:spPr>
          <a:xfrm>
            <a:off x="4048836" y="1572213"/>
            <a:ext cx="4094328" cy="4302125"/>
          </a:xfrm>
          <a:prstGeom prst="rect">
            <a:avLst/>
          </a:prstGeom>
        </p:spPr>
        <p:txBody>
          <a:bodyPr vert="horz" wrap="square" lIns="0" tIns="12700" rIns="0" bIns="0" rtlCol="0">
            <a:noAutofit/>
          </a:bodyPr>
          <a:lstStyle/>
          <a:p>
            <a:pPr marL="12700" algn="ctr">
              <a:spcBef>
                <a:spcPts val="100"/>
              </a:spcBef>
            </a:pPr>
            <a:endParaRPr lang="en-US" altLang="en-US" sz="2400" kern="0" noProof="1">
              <a:latin typeface="DejaVu Sans"/>
              <a:ea typeface="Arial" panose="020B0604020202020204" pitchFamily="34" charset="0"/>
              <a:cs typeface="DejaVu Sans"/>
            </a:endParaRPr>
          </a:p>
        </p:txBody>
      </p:sp>
      <p:sp>
        <p:nvSpPr>
          <p:cNvPr id="6" name="object 9"/>
          <p:cNvSpPr txBox="1"/>
          <p:nvPr>
            <p:custDataLst>
              <p:tags r:id="rId2"/>
            </p:custDataLst>
          </p:nvPr>
        </p:nvSpPr>
        <p:spPr>
          <a:xfrm>
            <a:off x="974881" y="1585861"/>
            <a:ext cx="10653012" cy="4302125"/>
          </a:xfrm>
          <a:prstGeom prst="rect">
            <a:avLst/>
          </a:prstGeom>
        </p:spPr>
        <p:txBody>
          <a:bodyPr vert="horz" wrap="square" lIns="0" tIns="12700" rIns="0" bIns="0" rtlCol="0">
            <a:noAutofit/>
          </a:bodyPr>
          <a:lstStyle/>
          <a:p>
            <a:pPr marL="355600" indent="-342900" algn="just">
              <a:spcBef>
                <a:spcPts val="100"/>
              </a:spcBef>
              <a:buFont typeface="Arial" panose="020B0604020202020204" pitchFamily="34" charset="0"/>
              <a:buChar char="•"/>
            </a:pPr>
            <a:r>
              <a:rPr lang="en-US" altLang="en-US" sz="2400" kern="0" noProof="1">
                <a:latin typeface="DejaVu Sans"/>
                <a:ea typeface="Arial" panose="020B0604020202020204" pitchFamily="34" charset="0"/>
                <a:cs typeface="DejaVu Sans"/>
              </a:rPr>
              <a:t>Interpolation - soil samples on a farm [transformation]</a:t>
            </a:r>
          </a:p>
          <a:p>
            <a:pPr marL="355600" indent="-342900" algn="just">
              <a:spcBef>
                <a:spcPts val="100"/>
              </a:spcBef>
              <a:buFont typeface="Arial" panose="020B0604020202020204" pitchFamily="34" charset="0"/>
              <a:buChar char="•"/>
            </a:pPr>
            <a:endParaRPr lang="en-US" altLang="en-US" sz="2400" kern="0" noProof="1">
              <a:latin typeface="DejaVu Sans"/>
              <a:ea typeface="Arial" panose="020B0604020202020204" pitchFamily="34" charset="0"/>
              <a:cs typeface="DejaVu Sans"/>
            </a:endParaRPr>
          </a:p>
          <a:p>
            <a:pPr marL="355600" indent="-342900" algn="just">
              <a:spcBef>
                <a:spcPts val="100"/>
              </a:spcBef>
              <a:buFont typeface="Arial" panose="020B0604020202020204" pitchFamily="34" charset="0"/>
              <a:buChar char="•"/>
            </a:pPr>
            <a:r>
              <a:rPr lang="en-US" altLang="en-US" sz="2400" kern="0" noProof="1">
                <a:latin typeface="DejaVu Sans"/>
                <a:ea typeface="Arial" panose="020B0604020202020204" pitchFamily="34" charset="0"/>
                <a:cs typeface="DejaVu Sans"/>
              </a:rPr>
              <a:t>Location Analysis - coffee shops &amp;     customers 	[optimization]</a:t>
            </a:r>
          </a:p>
          <a:p>
            <a:pPr marL="355600" indent="-342900" algn="just">
              <a:spcBef>
                <a:spcPts val="100"/>
              </a:spcBef>
              <a:buFont typeface="Arial" panose="020B0604020202020204" pitchFamily="34" charset="0"/>
              <a:buChar char="•"/>
            </a:pPr>
            <a:endParaRPr lang="en-US" altLang="en-US" sz="2400" kern="0" noProof="1">
              <a:latin typeface="DejaVu Sans"/>
              <a:ea typeface="Arial" panose="020B0604020202020204" pitchFamily="34" charset="0"/>
              <a:cs typeface="DejaVu Sans"/>
            </a:endParaRPr>
          </a:p>
        </p:txBody>
      </p:sp>
    </p:spTree>
    <p:extLst>
      <p:ext uri="{BB962C8B-B14F-4D97-AF65-F5344CB8AC3E}">
        <p14:creationId xmlns:p14="http://schemas.microsoft.com/office/powerpoint/2010/main" val="2145761731"/>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b="1" dirty="0">
                <a:ln/>
                <a:solidFill>
                  <a:schemeClr val="accent1">
                    <a:lumMod val="50000"/>
                  </a:schemeClr>
                </a:solidFill>
                <a:effectLst>
                  <a:outerShdw blurRad="38100" dist="19050" dir="2700000" algn="tl" rotWithShape="0">
                    <a:schemeClr val="dk1">
                      <a:alpha val="40000"/>
                    </a:schemeClr>
                  </a:outerShdw>
                </a:effectLst>
                <a:sym typeface="+mn-ea"/>
              </a:rPr>
              <a:t>Thematic Data Modelling</a:t>
            </a:r>
          </a:p>
        </p:txBody>
      </p:sp>
      <p:sp>
        <p:nvSpPr>
          <p:cNvPr id="10" name="object 9"/>
          <p:cNvSpPr txBox="1"/>
          <p:nvPr>
            <p:custDataLst>
              <p:tags r:id="rId1"/>
            </p:custDataLst>
          </p:nvPr>
        </p:nvSpPr>
        <p:spPr>
          <a:xfrm>
            <a:off x="4048836" y="1572213"/>
            <a:ext cx="4094328" cy="4302125"/>
          </a:xfrm>
          <a:prstGeom prst="rect">
            <a:avLst/>
          </a:prstGeom>
        </p:spPr>
        <p:txBody>
          <a:bodyPr vert="horz" wrap="square" lIns="0" tIns="12700" rIns="0" bIns="0" rtlCol="0">
            <a:noAutofit/>
          </a:bodyPr>
          <a:lstStyle/>
          <a:p>
            <a:pPr marL="12700" algn="ctr">
              <a:spcBef>
                <a:spcPts val="100"/>
              </a:spcBef>
            </a:pPr>
            <a:endParaRPr lang="en-US" altLang="en-US" sz="2400" kern="0" noProof="1">
              <a:latin typeface="DejaVu Sans"/>
              <a:ea typeface="Arial" panose="020B0604020202020204" pitchFamily="34" charset="0"/>
              <a:cs typeface="DejaVu Sans"/>
            </a:endParaRPr>
          </a:p>
        </p:txBody>
      </p:sp>
      <p:sp>
        <p:nvSpPr>
          <p:cNvPr id="6" name="object 9"/>
          <p:cNvSpPr txBox="1"/>
          <p:nvPr>
            <p:custDataLst>
              <p:tags r:id="rId2"/>
            </p:custDataLst>
          </p:nvPr>
        </p:nvSpPr>
        <p:spPr>
          <a:xfrm>
            <a:off x="974881" y="1585861"/>
            <a:ext cx="10653012" cy="4302125"/>
          </a:xfrm>
          <a:prstGeom prst="rect">
            <a:avLst/>
          </a:prstGeom>
        </p:spPr>
        <p:txBody>
          <a:bodyPr vert="horz" wrap="square" lIns="0" tIns="12700" rIns="0" bIns="0" rtlCol="0">
            <a:noAutofit/>
          </a:bodyPr>
          <a:lstStyle/>
          <a:p>
            <a:pPr marL="355600" indent="-342900" algn="just">
              <a:spcBef>
                <a:spcPts val="100"/>
              </a:spcBef>
              <a:buFont typeface="Arial" panose="020B0604020202020204" pitchFamily="34" charset="0"/>
              <a:buChar char="•"/>
            </a:pPr>
            <a:r>
              <a:rPr lang="en-US" altLang="en-US" sz="2400" kern="0" noProof="1">
                <a:latin typeface="DejaVu Sans"/>
                <a:ea typeface="Arial" panose="020B0604020202020204" pitchFamily="34" charset="0"/>
                <a:cs typeface="DejaVu Sans"/>
              </a:rPr>
              <a:t>The real-world entities are so complex that they should be classified into </a:t>
            </a:r>
            <a:r>
              <a:rPr lang="en-US" altLang="en-US" sz="2400" b="1" kern="0" noProof="1">
                <a:latin typeface="DejaVu Sans"/>
                <a:ea typeface="Arial" panose="020B0604020202020204" pitchFamily="34" charset="0"/>
                <a:cs typeface="DejaVu Sans"/>
              </a:rPr>
              <a:t>object classes with </a:t>
            </a:r>
            <a:r>
              <a:rPr lang="en-US" altLang="en-US" sz="2400" b="1" kern="0" noProof="1" smtClean="0">
                <a:latin typeface="DejaVu Sans"/>
                <a:ea typeface="Arial" panose="020B0604020202020204" pitchFamily="34" charset="0"/>
                <a:cs typeface="DejaVu Sans"/>
              </a:rPr>
              <a:t>some </a:t>
            </a:r>
            <a:r>
              <a:rPr lang="en-US" altLang="en-US" sz="2400" b="1" kern="0" noProof="1">
                <a:latin typeface="DejaVu Sans"/>
                <a:ea typeface="Arial" panose="020B0604020202020204" pitchFamily="34" charset="0"/>
                <a:cs typeface="DejaVu Sans"/>
              </a:rPr>
              <a:t>similarity </a:t>
            </a:r>
            <a:r>
              <a:rPr lang="en-US" altLang="en-US" sz="2400" kern="0" noProof="1">
                <a:latin typeface="DejaVu Sans"/>
                <a:ea typeface="Arial" panose="020B0604020202020204" pitchFamily="34" charset="0"/>
                <a:cs typeface="DejaVu Sans"/>
              </a:rPr>
              <a:t>through </a:t>
            </a:r>
            <a:r>
              <a:rPr lang="en-US" altLang="en-US" sz="2400" b="1" kern="0" noProof="1">
                <a:latin typeface="DejaVu Sans"/>
                <a:ea typeface="Arial" panose="020B0604020202020204" pitchFamily="34" charset="0"/>
                <a:cs typeface="DejaVu Sans"/>
              </a:rPr>
              <a:t>thematic data modelling </a:t>
            </a:r>
            <a:r>
              <a:rPr lang="en-US" altLang="en-US" sz="2400" kern="0" noProof="1">
                <a:latin typeface="DejaVu Sans"/>
                <a:ea typeface="Arial" panose="020B0604020202020204" pitchFamily="34" charset="0"/>
                <a:cs typeface="DejaVu Sans"/>
              </a:rPr>
              <a:t>in a spatial database. </a:t>
            </a:r>
          </a:p>
          <a:p>
            <a:pPr marL="355600" indent="-342900" algn="just">
              <a:spcBef>
                <a:spcPts val="100"/>
              </a:spcBef>
              <a:buFont typeface="Arial" panose="020B0604020202020204" pitchFamily="34" charset="0"/>
              <a:buChar char="•"/>
            </a:pPr>
            <a:endParaRPr lang="en-US" altLang="en-US" sz="2400" kern="0" noProof="1">
              <a:latin typeface="DejaVu Sans"/>
              <a:ea typeface="Arial" panose="020B0604020202020204" pitchFamily="34" charset="0"/>
              <a:cs typeface="DejaVu Sans"/>
            </a:endParaRPr>
          </a:p>
          <a:p>
            <a:pPr marL="355600" indent="-342900" algn="just">
              <a:spcBef>
                <a:spcPts val="100"/>
              </a:spcBef>
              <a:buFont typeface="Arial" panose="020B0604020202020204" pitchFamily="34" charset="0"/>
              <a:buChar char="•"/>
            </a:pPr>
            <a:r>
              <a:rPr lang="en-US" altLang="en-US" sz="2400" kern="0" noProof="1">
                <a:latin typeface="DejaVu Sans"/>
                <a:ea typeface="Arial" panose="020B0604020202020204" pitchFamily="34" charset="0"/>
                <a:cs typeface="DejaVu Sans"/>
              </a:rPr>
              <a:t>The </a:t>
            </a:r>
            <a:r>
              <a:rPr lang="en-US" altLang="en-US" sz="2400" b="1" kern="0" noProof="1">
                <a:latin typeface="DejaVu Sans"/>
                <a:ea typeface="Arial" panose="020B0604020202020204" pitchFamily="34" charset="0"/>
                <a:cs typeface="DejaVu Sans"/>
              </a:rPr>
              <a:t>objects</a:t>
            </a:r>
            <a:r>
              <a:rPr lang="en-US" altLang="en-US" sz="2400" kern="0" noProof="1">
                <a:latin typeface="DejaVu Sans"/>
                <a:ea typeface="Arial" panose="020B0604020202020204" pitchFamily="34" charset="0"/>
                <a:cs typeface="DejaVu Sans"/>
              </a:rPr>
              <a:t> in a spatial database are defined as representations of </a:t>
            </a:r>
            <a:r>
              <a:rPr lang="en-US" altLang="en-US" sz="2400" b="1" kern="0" noProof="1">
                <a:latin typeface="DejaVu Sans"/>
                <a:ea typeface="Arial" panose="020B0604020202020204" pitchFamily="34" charset="0"/>
                <a:cs typeface="DejaVu Sans"/>
              </a:rPr>
              <a:t>real-world entities with </a:t>
            </a:r>
            <a:r>
              <a:rPr lang="en-US" altLang="en-US" sz="2400" b="1" kern="0" noProof="1" smtClean="0">
                <a:latin typeface="DejaVu Sans"/>
                <a:ea typeface="Arial" panose="020B0604020202020204" pitchFamily="34" charset="0"/>
                <a:cs typeface="DejaVu Sans"/>
              </a:rPr>
              <a:t>associated </a:t>
            </a:r>
            <a:r>
              <a:rPr lang="en-US" altLang="en-US" sz="2400" b="1" kern="0" noProof="1">
                <a:latin typeface="DejaVu Sans"/>
                <a:ea typeface="Arial" panose="020B0604020202020204" pitchFamily="34" charset="0"/>
                <a:cs typeface="DejaVu Sans"/>
              </a:rPr>
              <a:t>attributes</a:t>
            </a:r>
            <a:r>
              <a:rPr lang="en-US" altLang="en-US" sz="2400" kern="0" noProof="1">
                <a:latin typeface="DejaVu Sans"/>
                <a:ea typeface="Arial" panose="020B0604020202020204" pitchFamily="34" charset="0"/>
                <a:cs typeface="DejaVu Sans"/>
              </a:rPr>
              <a:t>. </a:t>
            </a:r>
          </a:p>
          <a:p>
            <a:pPr marL="355600" indent="-342900" algn="just">
              <a:spcBef>
                <a:spcPts val="100"/>
              </a:spcBef>
              <a:buFont typeface="Arial" panose="020B0604020202020204" pitchFamily="34" charset="0"/>
              <a:buChar char="•"/>
            </a:pPr>
            <a:endParaRPr lang="en-US" altLang="en-US" sz="2400" kern="0" noProof="1">
              <a:latin typeface="DejaVu Sans"/>
              <a:ea typeface="Arial" panose="020B0604020202020204" pitchFamily="34" charset="0"/>
              <a:cs typeface="DejaVu Sans"/>
            </a:endParaRPr>
          </a:p>
          <a:p>
            <a:pPr marL="355600" indent="-342900" algn="just">
              <a:spcBef>
                <a:spcPts val="100"/>
              </a:spcBef>
              <a:buFont typeface="Arial" panose="020B0604020202020204" pitchFamily="34" charset="0"/>
              <a:buChar char="•"/>
            </a:pPr>
            <a:r>
              <a:rPr lang="en-US" altLang="en-US" sz="2400" kern="0" noProof="1">
                <a:latin typeface="DejaVu Sans"/>
                <a:ea typeface="Arial" panose="020B0604020202020204" pitchFamily="34" charset="0"/>
                <a:cs typeface="DejaVu Sans"/>
              </a:rPr>
              <a:t>Generally, </a:t>
            </a:r>
            <a:r>
              <a:rPr lang="en-US" altLang="en-US" sz="2400" b="1" kern="0" noProof="1">
                <a:latin typeface="DejaVu Sans"/>
                <a:ea typeface="Arial" panose="020B0604020202020204" pitchFamily="34" charset="0"/>
                <a:cs typeface="DejaVu Sans"/>
              </a:rPr>
              <a:t>geospatial data </a:t>
            </a:r>
            <a:r>
              <a:rPr lang="en-US" altLang="en-US" sz="2400" kern="0" noProof="1">
                <a:latin typeface="DejaVu Sans"/>
                <a:ea typeface="Arial" panose="020B0604020202020204" pitchFamily="34" charset="0"/>
                <a:cs typeface="DejaVu Sans"/>
              </a:rPr>
              <a:t>have three major components; </a:t>
            </a:r>
            <a:r>
              <a:rPr lang="en-US" altLang="en-US" sz="2400" b="1" kern="0" noProof="1">
                <a:latin typeface="DejaVu Sans"/>
                <a:ea typeface="Arial" panose="020B0604020202020204" pitchFamily="34" charset="0"/>
                <a:cs typeface="DejaVu Sans"/>
              </a:rPr>
              <a:t>position, attributes and time</a:t>
            </a:r>
            <a:r>
              <a:rPr lang="en-US" altLang="en-US" sz="2400" kern="0" noProof="1">
                <a:latin typeface="DejaVu Sans"/>
                <a:ea typeface="Arial" panose="020B0604020202020204" pitchFamily="34" charset="0"/>
                <a:cs typeface="DejaVu Sans"/>
              </a:rPr>
              <a:t>. </a:t>
            </a:r>
            <a:r>
              <a:rPr lang="en-US" altLang="en-US" sz="2400" b="1" kern="0" noProof="1" smtClean="0">
                <a:latin typeface="DejaVu Sans"/>
                <a:ea typeface="Arial" panose="020B0604020202020204" pitchFamily="34" charset="0"/>
                <a:cs typeface="DejaVu Sans"/>
              </a:rPr>
              <a:t>Attributes</a:t>
            </a:r>
            <a:r>
              <a:rPr lang="en-US" altLang="en-US" sz="2400" kern="0" noProof="1" smtClean="0">
                <a:latin typeface="DejaVu Sans"/>
                <a:ea typeface="Arial" panose="020B0604020202020204" pitchFamily="34" charset="0"/>
                <a:cs typeface="DejaVu Sans"/>
              </a:rPr>
              <a:t> </a:t>
            </a:r>
            <a:r>
              <a:rPr lang="en-US" altLang="en-US" sz="2400" kern="0" noProof="1">
                <a:latin typeface="DejaVu Sans"/>
                <a:ea typeface="Arial" panose="020B0604020202020204" pitchFamily="34" charset="0"/>
                <a:cs typeface="DejaVu Sans"/>
              </a:rPr>
              <a:t>are often termed </a:t>
            </a:r>
            <a:r>
              <a:rPr lang="en-US" altLang="en-US" sz="2400" b="1" kern="0" noProof="1">
                <a:latin typeface="DejaVu Sans"/>
                <a:ea typeface="Arial" panose="020B0604020202020204" pitchFamily="34" charset="0"/>
                <a:cs typeface="DejaVu Sans"/>
              </a:rPr>
              <a:t>"thematic data" </a:t>
            </a:r>
            <a:r>
              <a:rPr lang="en-US" altLang="en-US" sz="2400" kern="0" noProof="1">
                <a:latin typeface="DejaVu Sans"/>
                <a:ea typeface="Arial" panose="020B0604020202020204" pitchFamily="34" charset="0"/>
                <a:cs typeface="DejaVu Sans"/>
              </a:rPr>
              <a:t>or </a:t>
            </a:r>
            <a:r>
              <a:rPr lang="en-US" altLang="en-US" sz="2400" b="1" kern="0" noProof="1" smtClean="0">
                <a:latin typeface="DejaVu Sans"/>
                <a:ea typeface="Arial" panose="020B0604020202020204" pitchFamily="34" charset="0"/>
                <a:cs typeface="DejaVu Sans"/>
              </a:rPr>
              <a:t>"non-spatial data"</a:t>
            </a:r>
            <a:r>
              <a:rPr lang="en-US" altLang="en-US" sz="2400" kern="0" noProof="1" smtClean="0">
                <a:latin typeface="DejaVu Sans"/>
                <a:ea typeface="Arial" panose="020B0604020202020204" pitchFamily="34" charset="0"/>
                <a:cs typeface="DejaVu Sans"/>
              </a:rPr>
              <a:t>, </a:t>
            </a:r>
            <a:r>
              <a:rPr lang="en-US" altLang="en-US" sz="2400" kern="0" noProof="1">
                <a:latin typeface="DejaVu Sans"/>
                <a:ea typeface="Arial" panose="020B0604020202020204" pitchFamily="34" charset="0"/>
                <a:cs typeface="DejaVu Sans"/>
              </a:rPr>
              <a:t>that are linked with spatial </a:t>
            </a:r>
            <a:r>
              <a:rPr lang="en-US" altLang="en-US" sz="2400" kern="0" noProof="1" smtClean="0">
                <a:latin typeface="DejaVu Sans"/>
                <a:ea typeface="Arial" panose="020B0604020202020204" pitchFamily="34" charset="0"/>
                <a:cs typeface="DejaVu Sans"/>
              </a:rPr>
              <a:t>data </a:t>
            </a:r>
            <a:r>
              <a:rPr lang="en-US" altLang="en-US" sz="2400" kern="0" noProof="1">
                <a:latin typeface="DejaVu Sans"/>
                <a:ea typeface="Arial" panose="020B0604020202020204" pitchFamily="34" charset="0"/>
                <a:cs typeface="DejaVu Sans"/>
              </a:rPr>
              <a:t>or geometric data</a:t>
            </a:r>
          </a:p>
        </p:txBody>
      </p:sp>
    </p:spTree>
    <p:extLst>
      <p:ext uri="{BB962C8B-B14F-4D97-AF65-F5344CB8AC3E}">
        <p14:creationId xmlns:p14="http://schemas.microsoft.com/office/powerpoint/2010/main" val="875147836"/>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b="1" dirty="0">
                <a:ln/>
                <a:solidFill>
                  <a:schemeClr val="accent1">
                    <a:lumMod val="50000"/>
                  </a:schemeClr>
                </a:solidFill>
                <a:effectLst>
                  <a:outerShdw blurRad="38100" dist="19050" dir="2700000" algn="tl" rotWithShape="0">
                    <a:schemeClr val="dk1">
                      <a:alpha val="40000"/>
                    </a:schemeClr>
                  </a:outerShdw>
                </a:effectLst>
                <a:sym typeface="+mn-ea"/>
              </a:rPr>
              <a:t>Thematic Data Modelling</a:t>
            </a:r>
          </a:p>
        </p:txBody>
      </p:sp>
      <p:sp>
        <p:nvSpPr>
          <p:cNvPr id="10" name="object 9"/>
          <p:cNvSpPr txBox="1"/>
          <p:nvPr>
            <p:custDataLst>
              <p:tags r:id="rId1"/>
            </p:custDataLst>
          </p:nvPr>
        </p:nvSpPr>
        <p:spPr>
          <a:xfrm>
            <a:off x="4048836" y="1572213"/>
            <a:ext cx="4094328" cy="4302125"/>
          </a:xfrm>
          <a:prstGeom prst="rect">
            <a:avLst/>
          </a:prstGeom>
        </p:spPr>
        <p:txBody>
          <a:bodyPr vert="horz" wrap="square" lIns="0" tIns="12700" rIns="0" bIns="0" rtlCol="0">
            <a:noAutofit/>
          </a:bodyPr>
          <a:lstStyle/>
          <a:p>
            <a:pPr marL="12700" algn="ctr">
              <a:spcBef>
                <a:spcPts val="100"/>
              </a:spcBef>
            </a:pPr>
            <a:endParaRPr lang="en-US" altLang="en-US" sz="2400" kern="0" noProof="1">
              <a:latin typeface="DejaVu Sans"/>
              <a:ea typeface="Arial" panose="020B0604020202020204" pitchFamily="34" charset="0"/>
              <a:cs typeface="DejaVu Sans"/>
            </a:endParaRPr>
          </a:p>
        </p:txBody>
      </p:sp>
      <p:sp>
        <p:nvSpPr>
          <p:cNvPr id="6" name="object 9"/>
          <p:cNvSpPr txBox="1"/>
          <p:nvPr>
            <p:custDataLst>
              <p:tags r:id="rId2"/>
            </p:custDataLst>
          </p:nvPr>
        </p:nvSpPr>
        <p:spPr>
          <a:xfrm>
            <a:off x="974881" y="1585861"/>
            <a:ext cx="5439567" cy="4302125"/>
          </a:xfrm>
          <a:prstGeom prst="rect">
            <a:avLst/>
          </a:prstGeom>
        </p:spPr>
        <p:txBody>
          <a:bodyPr vert="horz" wrap="square" lIns="0" tIns="12700" rIns="0" bIns="0" rtlCol="0">
            <a:noAutofit/>
          </a:bodyPr>
          <a:lstStyle/>
          <a:p>
            <a:pPr marL="355600" indent="-342900" algn="just">
              <a:spcBef>
                <a:spcPts val="100"/>
              </a:spcBef>
              <a:buFont typeface="Arial" panose="020B0604020202020204" pitchFamily="34" charset="0"/>
              <a:buChar char="•"/>
            </a:pPr>
            <a:r>
              <a:rPr lang="en-US" altLang="en-US" sz="2400" kern="0" noProof="1">
                <a:latin typeface="DejaVu Sans"/>
                <a:ea typeface="Arial" panose="020B0604020202020204" pitchFamily="34" charset="0"/>
                <a:cs typeface="DejaVu Sans"/>
              </a:rPr>
              <a:t>An </a:t>
            </a:r>
            <a:r>
              <a:rPr lang="en-US" altLang="en-US" sz="2400" b="1" kern="0" noProof="1">
                <a:latin typeface="DejaVu Sans"/>
                <a:ea typeface="Arial" panose="020B0604020202020204" pitchFamily="34" charset="0"/>
                <a:cs typeface="DejaVu Sans"/>
              </a:rPr>
              <a:t>attribute</a:t>
            </a:r>
            <a:r>
              <a:rPr lang="en-US" altLang="en-US" sz="2400" kern="0" noProof="1">
                <a:latin typeface="DejaVu Sans"/>
                <a:ea typeface="Arial" panose="020B0604020202020204" pitchFamily="34" charset="0"/>
                <a:cs typeface="DejaVu Sans"/>
              </a:rPr>
              <a:t> has a defined </a:t>
            </a:r>
            <a:r>
              <a:rPr lang="en-US" altLang="en-US" sz="2400" b="1" kern="0" noProof="1">
                <a:latin typeface="DejaVu Sans"/>
                <a:ea typeface="Arial" panose="020B0604020202020204" pitchFamily="34" charset="0"/>
                <a:cs typeface="DejaVu Sans"/>
              </a:rPr>
              <a:t>characteristic of entity in the real world. </a:t>
            </a:r>
          </a:p>
          <a:p>
            <a:pPr marL="355600" indent="-342900" algn="just">
              <a:spcBef>
                <a:spcPts val="100"/>
              </a:spcBef>
              <a:buFont typeface="Arial" panose="020B0604020202020204" pitchFamily="34" charset="0"/>
              <a:buChar char="•"/>
            </a:pPr>
            <a:endParaRPr lang="en-US" altLang="en-US" sz="2400" kern="0" noProof="1">
              <a:latin typeface="DejaVu Sans"/>
              <a:ea typeface="Arial" panose="020B0604020202020204" pitchFamily="34" charset="0"/>
              <a:cs typeface="DejaVu Sans"/>
            </a:endParaRPr>
          </a:p>
          <a:p>
            <a:pPr marL="355600" indent="-342900" algn="just">
              <a:spcBef>
                <a:spcPts val="100"/>
              </a:spcBef>
              <a:buFont typeface="Arial" panose="020B0604020202020204" pitchFamily="34" charset="0"/>
              <a:buChar char="•"/>
            </a:pPr>
            <a:r>
              <a:rPr lang="en-US" altLang="en-US" sz="2400" kern="0" noProof="1">
                <a:latin typeface="DejaVu Sans"/>
                <a:ea typeface="Arial" panose="020B0604020202020204" pitchFamily="34" charset="0"/>
                <a:cs typeface="DejaVu Sans"/>
              </a:rPr>
              <a:t>Attribute can be </a:t>
            </a:r>
            <a:r>
              <a:rPr lang="en-US" altLang="en-US" sz="2400" b="1" kern="0" noProof="1">
                <a:latin typeface="DejaVu Sans"/>
                <a:ea typeface="Arial" panose="020B0604020202020204" pitchFamily="34" charset="0"/>
                <a:cs typeface="DejaVu Sans"/>
              </a:rPr>
              <a:t>categorized</a:t>
            </a:r>
            <a:r>
              <a:rPr lang="en-US" altLang="en-US" sz="2400" kern="0" noProof="1">
                <a:latin typeface="DejaVu Sans"/>
                <a:ea typeface="Arial" panose="020B0604020202020204" pitchFamily="34" charset="0"/>
                <a:cs typeface="DejaVu Sans"/>
              </a:rPr>
              <a:t> as </a:t>
            </a:r>
            <a:r>
              <a:rPr lang="en-US" altLang="en-US" sz="2400" b="1" kern="0" noProof="1">
                <a:latin typeface="DejaVu Sans"/>
                <a:ea typeface="Arial" panose="020B0604020202020204" pitchFamily="34" charset="0"/>
                <a:cs typeface="DejaVu Sans"/>
              </a:rPr>
              <a:t>normal</a:t>
            </a:r>
            <a:r>
              <a:rPr lang="en-US" altLang="en-US" sz="2400" kern="0" noProof="1">
                <a:latin typeface="DejaVu Sans"/>
                <a:ea typeface="Arial" panose="020B0604020202020204" pitchFamily="34" charset="0"/>
                <a:cs typeface="DejaVu Sans"/>
              </a:rPr>
              <a:t>, </a:t>
            </a:r>
            <a:r>
              <a:rPr lang="en-US" altLang="en-US" sz="2400" b="1" kern="0" noProof="1">
                <a:latin typeface="DejaVu Sans"/>
                <a:ea typeface="Arial" panose="020B0604020202020204" pitchFamily="34" charset="0"/>
                <a:cs typeface="DejaVu Sans"/>
              </a:rPr>
              <a:t>ordinal</a:t>
            </a:r>
            <a:r>
              <a:rPr lang="en-US" altLang="en-US" sz="2400" kern="0" noProof="1">
                <a:latin typeface="DejaVu Sans"/>
                <a:ea typeface="Arial" panose="020B0604020202020204" pitchFamily="34" charset="0"/>
                <a:cs typeface="DejaVu Sans"/>
              </a:rPr>
              <a:t>, </a:t>
            </a:r>
            <a:r>
              <a:rPr lang="en-US" altLang="en-US" sz="2400" b="1" kern="0" noProof="1" smtClean="0">
                <a:latin typeface="DejaVu Sans"/>
                <a:ea typeface="Arial" panose="020B0604020202020204" pitchFamily="34" charset="0"/>
                <a:cs typeface="DejaVu Sans"/>
              </a:rPr>
              <a:t>numerical, conditional</a:t>
            </a:r>
            <a:r>
              <a:rPr lang="en-US" altLang="en-US" sz="2400" kern="0" noProof="1" smtClean="0">
                <a:latin typeface="DejaVu Sans"/>
                <a:ea typeface="Arial" panose="020B0604020202020204" pitchFamily="34" charset="0"/>
                <a:cs typeface="DejaVu Sans"/>
              </a:rPr>
              <a:t> and </a:t>
            </a:r>
            <a:r>
              <a:rPr lang="en-US" altLang="en-US" sz="2400" b="1" kern="0" noProof="1">
                <a:latin typeface="DejaVu Sans"/>
                <a:ea typeface="Arial" panose="020B0604020202020204" pitchFamily="34" charset="0"/>
                <a:cs typeface="DejaVu Sans"/>
              </a:rPr>
              <a:t>other </a:t>
            </a:r>
            <a:r>
              <a:rPr lang="en-US" altLang="en-US" sz="2400" b="1" kern="0" noProof="1" smtClean="0">
                <a:latin typeface="DejaVu Sans"/>
                <a:ea typeface="Arial" panose="020B0604020202020204" pitchFamily="34" charset="0"/>
                <a:cs typeface="DejaVu Sans"/>
              </a:rPr>
              <a:t>characteristics</a:t>
            </a:r>
            <a:r>
              <a:rPr lang="en-US" altLang="en-US" sz="2400" kern="0" noProof="1">
                <a:latin typeface="DejaVu Sans"/>
                <a:ea typeface="Arial" panose="020B0604020202020204" pitchFamily="34" charset="0"/>
                <a:cs typeface="DejaVu Sans"/>
              </a:rPr>
              <a:t>. Attribute values are often listed in attribute tables which will establish </a:t>
            </a:r>
            <a:r>
              <a:rPr lang="en-US" altLang="en-US" sz="2400" kern="0" noProof="1" smtClean="0">
                <a:latin typeface="DejaVu Sans"/>
                <a:ea typeface="Arial" panose="020B0604020202020204" pitchFamily="34" charset="0"/>
                <a:cs typeface="DejaVu Sans"/>
              </a:rPr>
              <a:t>relationships </a:t>
            </a:r>
            <a:r>
              <a:rPr lang="en-US" altLang="en-US" sz="2400" kern="0" noProof="1">
                <a:latin typeface="DejaVu Sans"/>
                <a:ea typeface="Arial" panose="020B0604020202020204" pitchFamily="34" charset="0"/>
                <a:cs typeface="DejaVu Sans"/>
              </a:rPr>
              <a:t>between the attributes and spatial data such as point, line and area objects, and </a:t>
            </a:r>
            <a:r>
              <a:rPr lang="en-US" altLang="en-US" sz="2400" kern="0" noProof="1" smtClean="0">
                <a:latin typeface="DejaVu Sans"/>
                <a:ea typeface="Arial" panose="020B0604020202020204" pitchFamily="34" charset="0"/>
                <a:cs typeface="DejaVu Sans"/>
              </a:rPr>
              <a:t>also </a:t>
            </a:r>
            <a:r>
              <a:rPr lang="en-US" altLang="en-US" sz="2400" kern="0" noProof="1">
                <a:latin typeface="DejaVu Sans"/>
                <a:ea typeface="Arial" panose="020B0604020202020204" pitchFamily="34" charset="0"/>
                <a:cs typeface="DejaVu Sans"/>
              </a:rPr>
              <a:t>among the attributes. </a:t>
            </a:r>
          </a:p>
        </p:txBody>
      </p:sp>
      <p:pic>
        <p:nvPicPr>
          <p:cNvPr id="2" name="Picture 1"/>
          <p:cNvPicPr>
            <a:picLocks noChangeAspect="1"/>
          </p:cNvPicPr>
          <p:nvPr/>
        </p:nvPicPr>
        <p:blipFill>
          <a:blip r:embed="rId4"/>
          <a:stretch>
            <a:fillRect/>
          </a:stretch>
        </p:blipFill>
        <p:spPr>
          <a:xfrm>
            <a:off x="6835690" y="1854086"/>
            <a:ext cx="5305425" cy="3449322"/>
          </a:xfrm>
          <a:prstGeom prst="rect">
            <a:avLst/>
          </a:prstGeom>
        </p:spPr>
      </p:pic>
    </p:spTree>
    <p:extLst>
      <p:ext uri="{BB962C8B-B14F-4D97-AF65-F5344CB8AC3E}">
        <p14:creationId xmlns:p14="http://schemas.microsoft.com/office/powerpoint/2010/main" val="2986768839"/>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b="1" dirty="0">
                <a:ln/>
                <a:solidFill>
                  <a:schemeClr val="accent1">
                    <a:lumMod val="50000"/>
                  </a:schemeClr>
                </a:solidFill>
                <a:effectLst>
                  <a:outerShdw blurRad="38100" dist="19050" dir="2700000" algn="tl" rotWithShape="0">
                    <a:schemeClr val="dk1">
                      <a:alpha val="40000"/>
                    </a:schemeClr>
                  </a:outerShdw>
                </a:effectLst>
                <a:sym typeface="+mn-ea"/>
              </a:rPr>
              <a:t>Thematic Data Modelling</a:t>
            </a:r>
          </a:p>
        </p:txBody>
      </p:sp>
      <p:sp>
        <p:nvSpPr>
          <p:cNvPr id="10" name="object 9"/>
          <p:cNvSpPr txBox="1"/>
          <p:nvPr>
            <p:custDataLst>
              <p:tags r:id="rId1"/>
            </p:custDataLst>
          </p:nvPr>
        </p:nvSpPr>
        <p:spPr>
          <a:xfrm>
            <a:off x="4048836" y="1572213"/>
            <a:ext cx="4094328" cy="4302125"/>
          </a:xfrm>
          <a:prstGeom prst="rect">
            <a:avLst/>
          </a:prstGeom>
        </p:spPr>
        <p:txBody>
          <a:bodyPr vert="horz" wrap="square" lIns="0" tIns="12700" rIns="0" bIns="0" rtlCol="0">
            <a:noAutofit/>
          </a:bodyPr>
          <a:lstStyle/>
          <a:p>
            <a:pPr marL="12700" algn="ctr">
              <a:spcBef>
                <a:spcPts val="100"/>
              </a:spcBef>
            </a:pPr>
            <a:endParaRPr lang="en-US" altLang="en-US" sz="2400" kern="0" noProof="1">
              <a:latin typeface="DejaVu Sans"/>
              <a:ea typeface="Arial" panose="020B0604020202020204" pitchFamily="34" charset="0"/>
              <a:cs typeface="DejaVu Sans"/>
            </a:endParaRPr>
          </a:p>
        </p:txBody>
      </p:sp>
      <p:sp>
        <p:nvSpPr>
          <p:cNvPr id="6" name="object 9"/>
          <p:cNvSpPr txBox="1"/>
          <p:nvPr>
            <p:custDataLst>
              <p:tags r:id="rId2"/>
            </p:custDataLst>
          </p:nvPr>
        </p:nvSpPr>
        <p:spPr>
          <a:xfrm>
            <a:off x="974882" y="1585861"/>
            <a:ext cx="4125756" cy="4302125"/>
          </a:xfrm>
          <a:prstGeom prst="rect">
            <a:avLst/>
          </a:prstGeom>
        </p:spPr>
        <p:txBody>
          <a:bodyPr vert="horz" wrap="square" lIns="0" tIns="12700" rIns="0" bIns="0" rtlCol="0">
            <a:noAutofit/>
          </a:bodyPr>
          <a:lstStyle/>
          <a:p>
            <a:pPr marL="355600" indent="-342900" algn="just">
              <a:spcBef>
                <a:spcPts val="100"/>
              </a:spcBef>
              <a:buFont typeface="Arial" panose="020B0604020202020204" pitchFamily="34" charset="0"/>
              <a:buChar char="•"/>
            </a:pPr>
            <a:r>
              <a:rPr lang="en-US" altLang="en-US" sz="2400" kern="0" noProof="1">
                <a:latin typeface="DejaVu Sans"/>
                <a:ea typeface="Arial" panose="020B0604020202020204" pitchFamily="34" charset="0"/>
                <a:cs typeface="DejaVu Sans"/>
              </a:rPr>
              <a:t>Spatial objects in digital representation can be grouped into layers as shown in </a:t>
            </a:r>
            <a:r>
              <a:rPr lang="en-US" altLang="en-US" sz="2400" kern="0" noProof="1" smtClean="0">
                <a:latin typeface="DejaVu Sans"/>
                <a:ea typeface="Arial" panose="020B0604020202020204" pitchFamily="34" charset="0"/>
                <a:cs typeface="DejaVu Sans"/>
              </a:rPr>
              <a:t>Figure. </a:t>
            </a:r>
            <a:endParaRPr lang="en-US" altLang="en-US" sz="2400" kern="0" noProof="1">
              <a:latin typeface="DejaVu Sans"/>
              <a:ea typeface="Arial" panose="020B0604020202020204" pitchFamily="34" charset="0"/>
              <a:cs typeface="DejaVu Sans"/>
            </a:endParaRPr>
          </a:p>
          <a:p>
            <a:pPr marL="355600" indent="-342900" algn="just">
              <a:spcBef>
                <a:spcPts val="100"/>
              </a:spcBef>
              <a:buFont typeface="Arial" panose="020B0604020202020204" pitchFamily="34" charset="0"/>
              <a:buChar char="•"/>
            </a:pPr>
            <a:endParaRPr lang="en-US" altLang="en-US" sz="2400" kern="0" noProof="1">
              <a:latin typeface="DejaVu Sans"/>
              <a:ea typeface="Arial" panose="020B0604020202020204" pitchFamily="34" charset="0"/>
              <a:cs typeface="DejaVu Sans"/>
            </a:endParaRPr>
          </a:p>
          <a:p>
            <a:pPr marL="355600" indent="-342900" algn="just">
              <a:spcBef>
                <a:spcPts val="100"/>
              </a:spcBef>
              <a:buFont typeface="Arial" panose="020B0604020202020204" pitchFamily="34" charset="0"/>
              <a:buChar char="•"/>
            </a:pPr>
            <a:r>
              <a:rPr lang="en-US" altLang="en-US" sz="2400" kern="0" noProof="1">
                <a:latin typeface="DejaVu Sans"/>
                <a:ea typeface="Arial" panose="020B0604020202020204" pitchFamily="34" charset="0"/>
                <a:cs typeface="DejaVu Sans"/>
              </a:rPr>
              <a:t>For example, a map can be divided into a set of map layers consisting of contours, boundaries, </a:t>
            </a:r>
            <a:r>
              <a:rPr lang="en-US" altLang="en-US" sz="2400" kern="0" noProof="1" smtClean="0">
                <a:latin typeface="DejaVu Sans"/>
                <a:ea typeface="Arial" panose="020B0604020202020204" pitchFamily="34" charset="0"/>
                <a:cs typeface="DejaVu Sans"/>
              </a:rPr>
              <a:t>roads</a:t>
            </a:r>
            <a:r>
              <a:rPr lang="en-US" altLang="en-US" sz="2400" kern="0" noProof="1">
                <a:latin typeface="DejaVu Sans"/>
                <a:ea typeface="Arial" panose="020B0604020202020204" pitchFamily="34" charset="0"/>
                <a:cs typeface="DejaVu Sans"/>
              </a:rPr>
              <a:t>, rivers, houses, forests etc.</a:t>
            </a:r>
          </a:p>
        </p:txBody>
      </p:sp>
      <p:pic>
        <p:nvPicPr>
          <p:cNvPr id="3" name="Picture 2"/>
          <p:cNvPicPr>
            <a:picLocks noChangeAspect="1"/>
          </p:cNvPicPr>
          <p:nvPr/>
        </p:nvPicPr>
        <p:blipFill>
          <a:blip r:embed="rId4"/>
          <a:stretch>
            <a:fillRect/>
          </a:stretch>
        </p:blipFill>
        <p:spPr>
          <a:xfrm>
            <a:off x="5881259" y="1684542"/>
            <a:ext cx="4523809" cy="4104762"/>
          </a:xfrm>
          <a:prstGeom prst="rect">
            <a:avLst/>
          </a:prstGeom>
        </p:spPr>
      </p:pic>
    </p:spTree>
    <p:extLst>
      <p:ext uri="{BB962C8B-B14F-4D97-AF65-F5344CB8AC3E}">
        <p14:creationId xmlns:p14="http://schemas.microsoft.com/office/powerpoint/2010/main" val="1652340820"/>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b="1" dirty="0">
                <a:ln/>
                <a:solidFill>
                  <a:schemeClr val="accent1">
                    <a:lumMod val="50000"/>
                  </a:schemeClr>
                </a:solidFill>
                <a:effectLst>
                  <a:outerShdw blurRad="38100" dist="19050" dir="2700000" algn="tl" rotWithShape="0">
                    <a:schemeClr val="dk1">
                      <a:alpha val="40000"/>
                    </a:schemeClr>
                  </a:outerShdw>
                </a:effectLst>
                <a:sym typeface="+mn-ea"/>
              </a:rPr>
              <a:t>Data Structure for Continuous Surface Model </a:t>
            </a:r>
          </a:p>
        </p:txBody>
      </p:sp>
      <p:sp>
        <p:nvSpPr>
          <p:cNvPr id="10" name="object 9"/>
          <p:cNvSpPr txBox="1"/>
          <p:nvPr>
            <p:custDataLst>
              <p:tags r:id="rId1"/>
            </p:custDataLst>
          </p:nvPr>
        </p:nvSpPr>
        <p:spPr>
          <a:xfrm>
            <a:off x="4048836" y="1572213"/>
            <a:ext cx="4094328" cy="4302125"/>
          </a:xfrm>
          <a:prstGeom prst="rect">
            <a:avLst/>
          </a:prstGeom>
        </p:spPr>
        <p:txBody>
          <a:bodyPr vert="horz" wrap="square" lIns="0" tIns="12700" rIns="0" bIns="0" rtlCol="0">
            <a:noAutofit/>
          </a:bodyPr>
          <a:lstStyle/>
          <a:p>
            <a:pPr marL="12700" algn="ctr">
              <a:spcBef>
                <a:spcPts val="100"/>
              </a:spcBef>
            </a:pPr>
            <a:endParaRPr lang="en-US" altLang="en-US" sz="2400" kern="0" noProof="1">
              <a:latin typeface="DejaVu Sans"/>
              <a:ea typeface="Arial" panose="020B0604020202020204" pitchFamily="34" charset="0"/>
              <a:cs typeface="DejaVu Sans"/>
            </a:endParaRPr>
          </a:p>
        </p:txBody>
      </p:sp>
      <p:sp>
        <p:nvSpPr>
          <p:cNvPr id="6" name="object 9"/>
          <p:cNvSpPr txBox="1"/>
          <p:nvPr>
            <p:custDataLst>
              <p:tags r:id="rId2"/>
            </p:custDataLst>
          </p:nvPr>
        </p:nvSpPr>
        <p:spPr>
          <a:xfrm>
            <a:off x="974881" y="1585861"/>
            <a:ext cx="10707603" cy="4302125"/>
          </a:xfrm>
          <a:prstGeom prst="rect">
            <a:avLst/>
          </a:prstGeom>
        </p:spPr>
        <p:txBody>
          <a:bodyPr vert="horz" wrap="square" lIns="0" tIns="12700" rIns="0" bIns="0" rtlCol="0">
            <a:noAutofit/>
          </a:bodyPr>
          <a:lstStyle/>
          <a:p>
            <a:pPr marL="355600" indent="-342900" algn="just">
              <a:spcBef>
                <a:spcPts val="100"/>
              </a:spcBef>
              <a:buFont typeface="Arial" panose="020B0604020202020204" pitchFamily="34" charset="0"/>
              <a:buChar char="•"/>
            </a:pPr>
            <a:r>
              <a:rPr lang="en-US" altLang="en-US" sz="2400" kern="0" noProof="1">
                <a:latin typeface="DejaVu Sans"/>
                <a:ea typeface="Arial" panose="020B0604020202020204" pitchFamily="34" charset="0"/>
                <a:cs typeface="DejaVu Sans"/>
              </a:rPr>
              <a:t>In GIS, continuous surface such as terrain surface, meteorological observation (rain fall, </a:t>
            </a:r>
            <a:r>
              <a:rPr lang="en-US" altLang="en-US" sz="2400" kern="0" noProof="1" smtClean="0">
                <a:latin typeface="DejaVu Sans"/>
                <a:ea typeface="Arial" panose="020B0604020202020204" pitchFamily="34" charset="0"/>
                <a:cs typeface="DejaVu Sans"/>
              </a:rPr>
              <a:t>temperature</a:t>
            </a:r>
            <a:r>
              <a:rPr lang="en-US" altLang="en-US" sz="2400" kern="0" noProof="1">
                <a:latin typeface="DejaVu Sans"/>
                <a:ea typeface="Arial" panose="020B0604020202020204" pitchFamily="34" charset="0"/>
                <a:cs typeface="DejaVu Sans"/>
              </a:rPr>
              <a:t>, pressure etc.) population density and so on should be modelled. As sampling </a:t>
            </a:r>
            <a:r>
              <a:rPr lang="en-US" altLang="en-US" sz="2400" kern="0" noProof="1" smtClean="0">
                <a:latin typeface="DejaVu Sans"/>
                <a:ea typeface="Arial" panose="020B0604020202020204" pitchFamily="34" charset="0"/>
                <a:cs typeface="DejaVu Sans"/>
              </a:rPr>
              <a:t>points </a:t>
            </a:r>
            <a:r>
              <a:rPr lang="en-US" altLang="en-US" sz="2400" kern="0" noProof="1">
                <a:latin typeface="DejaVu Sans"/>
                <a:ea typeface="Arial" panose="020B0604020202020204" pitchFamily="34" charset="0"/>
                <a:cs typeface="DejaVu Sans"/>
              </a:rPr>
              <a:t>are observed at discrete interval, a surface model to present the three-dimensional shape; </a:t>
            </a:r>
            <a:r>
              <a:rPr lang="en-US" altLang="en-US" sz="2400" kern="0" noProof="1" smtClean="0">
                <a:latin typeface="DejaVu Sans"/>
                <a:ea typeface="Arial" panose="020B0604020202020204" pitchFamily="34" charset="0"/>
                <a:cs typeface="DejaVu Sans"/>
              </a:rPr>
              <a:t>z </a:t>
            </a:r>
            <a:r>
              <a:rPr lang="en-US" altLang="en-US" sz="2400" kern="0" noProof="1">
                <a:latin typeface="DejaVu Sans"/>
                <a:ea typeface="Arial" panose="020B0604020202020204" pitchFamily="34" charset="0"/>
                <a:cs typeface="DejaVu Sans"/>
              </a:rPr>
              <a:t>= f (x, y) should be built to allow the interpolation of value at arbitrary points of interest. </a:t>
            </a:r>
          </a:p>
          <a:p>
            <a:pPr marL="355600" indent="-342900" algn="just">
              <a:spcBef>
                <a:spcPts val="100"/>
              </a:spcBef>
              <a:buFont typeface="Arial" panose="020B0604020202020204" pitchFamily="34" charset="0"/>
              <a:buChar char="•"/>
            </a:pPr>
            <a:endParaRPr lang="en-US" altLang="en-US" sz="2400" kern="0" noProof="1">
              <a:latin typeface="DejaVu Sans"/>
              <a:ea typeface="Arial" panose="020B0604020202020204" pitchFamily="34" charset="0"/>
              <a:cs typeface="DejaVu Sans"/>
            </a:endParaRPr>
          </a:p>
          <a:p>
            <a:pPr marL="355600" indent="-342900" algn="just">
              <a:spcBef>
                <a:spcPts val="100"/>
              </a:spcBef>
              <a:buFont typeface="Arial" panose="020B0604020202020204" pitchFamily="34" charset="0"/>
              <a:buChar char="•"/>
            </a:pPr>
            <a:r>
              <a:rPr lang="en-US" altLang="en-US" sz="2400" kern="0" noProof="1">
                <a:latin typeface="DejaVu Sans"/>
                <a:ea typeface="Arial" panose="020B0604020202020204" pitchFamily="34" charset="0"/>
                <a:cs typeface="DejaVu Sans"/>
              </a:rPr>
              <a:t>Usually the following four types of sampling point structure are modelled into DEM. </a:t>
            </a:r>
          </a:p>
        </p:txBody>
      </p:sp>
    </p:spTree>
    <p:extLst>
      <p:ext uri="{BB962C8B-B14F-4D97-AF65-F5344CB8AC3E}">
        <p14:creationId xmlns:p14="http://schemas.microsoft.com/office/powerpoint/2010/main" val="2041511320"/>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b="1" dirty="0">
                <a:ln/>
                <a:solidFill>
                  <a:schemeClr val="accent1">
                    <a:lumMod val="50000"/>
                  </a:schemeClr>
                </a:solidFill>
                <a:effectLst>
                  <a:outerShdw blurRad="38100" dist="19050" dir="2700000" algn="tl" rotWithShape="0">
                    <a:schemeClr val="dk1">
                      <a:alpha val="40000"/>
                    </a:schemeClr>
                  </a:outerShdw>
                </a:effectLst>
                <a:sym typeface="+mn-ea"/>
              </a:rPr>
              <a:t>Data Structure for Continuous Surface Model </a:t>
            </a:r>
          </a:p>
        </p:txBody>
      </p:sp>
      <p:sp>
        <p:nvSpPr>
          <p:cNvPr id="10" name="object 9"/>
          <p:cNvSpPr txBox="1"/>
          <p:nvPr>
            <p:custDataLst>
              <p:tags r:id="rId1"/>
            </p:custDataLst>
          </p:nvPr>
        </p:nvSpPr>
        <p:spPr>
          <a:xfrm>
            <a:off x="4048836" y="1572213"/>
            <a:ext cx="4094328" cy="4302125"/>
          </a:xfrm>
          <a:prstGeom prst="rect">
            <a:avLst/>
          </a:prstGeom>
        </p:spPr>
        <p:txBody>
          <a:bodyPr vert="horz" wrap="square" lIns="0" tIns="12700" rIns="0" bIns="0" rtlCol="0">
            <a:noAutofit/>
          </a:bodyPr>
          <a:lstStyle/>
          <a:p>
            <a:pPr marL="12700" algn="ctr">
              <a:spcBef>
                <a:spcPts val="100"/>
              </a:spcBef>
            </a:pPr>
            <a:endParaRPr lang="en-US" altLang="en-US" sz="2400" kern="0" noProof="1">
              <a:latin typeface="DejaVu Sans"/>
              <a:ea typeface="Arial" panose="020B0604020202020204" pitchFamily="34" charset="0"/>
              <a:cs typeface="DejaVu Sans"/>
            </a:endParaRPr>
          </a:p>
        </p:txBody>
      </p:sp>
      <p:sp>
        <p:nvSpPr>
          <p:cNvPr id="6" name="object 9"/>
          <p:cNvSpPr txBox="1"/>
          <p:nvPr>
            <p:custDataLst>
              <p:tags r:id="rId2"/>
            </p:custDataLst>
          </p:nvPr>
        </p:nvSpPr>
        <p:spPr>
          <a:xfrm>
            <a:off x="974881" y="1585861"/>
            <a:ext cx="4852713" cy="4302125"/>
          </a:xfrm>
          <a:prstGeom prst="rect">
            <a:avLst/>
          </a:prstGeom>
        </p:spPr>
        <p:txBody>
          <a:bodyPr vert="horz" wrap="square" lIns="0" tIns="12700" rIns="0" bIns="0" rtlCol="0">
            <a:noAutofit/>
          </a:bodyPr>
          <a:lstStyle/>
          <a:p>
            <a:pPr marL="355600" indent="-342900" algn="just">
              <a:spcBef>
                <a:spcPts val="100"/>
              </a:spcBef>
              <a:buFont typeface="Arial" panose="020B0604020202020204" pitchFamily="34" charset="0"/>
              <a:buChar char="•"/>
            </a:pPr>
            <a:r>
              <a:rPr lang="en-US" altLang="en-US" sz="2400" b="1" kern="0" noProof="1">
                <a:latin typeface="DejaVu Sans"/>
                <a:ea typeface="Arial" panose="020B0604020202020204" pitchFamily="34" charset="0"/>
                <a:cs typeface="DejaVu Sans"/>
              </a:rPr>
              <a:t>Grid at regular intervals: </a:t>
            </a:r>
          </a:p>
          <a:p>
            <a:pPr marL="12700" algn="just">
              <a:spcBef>
                <a:spcPts val="100"/>
              </a:spcBef>
            </a:pPr>
            <a:r>
              <a:rPr lang="en-US" altLang="en-US" sz="2400" kern="0" noProof="1" smtClean="0">
                <a:latin typeface="DejaVu Sans"/>
                <a:ea typeface="Arial" panose="020B0604020202020204" pitchFamily="34" charset="0"/>
                <a:cs typeface="DejaVu Sans"/>
              </a:rPr>
              <a:t>	Bi-linear </a:t>
            </a:r>
            <a:r>
              <a:rPr lang="en-US" altLang="en-US" sz="2400" kern="0" noProof="1">
                <a:latin typeface="DejaVu Sans"/>
                <a:ea typeface="Arial" panose="020B0604020202020204" pitchFamily="34" charset="0"/>
                <a:cs typeface="DejaVu Sans"/>
              </a:rPr>
              <a:t>surface with four points or bi-cubic surface with sixteen points </a:t>
            </a:r>
            <a:r>
              <a:rPr lang="en-US" altLang="en-US" sz="2400" kern="0" noProof="1" smtClean="0">
                <a:latin typeface="DejaVu Sans"/>
                <a:ea typeface="Arial" panose="020B0604020202020204" pitchFamily="34" charset="0"/>
                <a:cs typeface="DejaVu Sans"/>
              </a:rPr>
              <a:t>	is </a:t>
            </a:r>
            <a:r>
              <a:rPr lang="en-US" altLang="en-US" sz="2400" kern="0" noProof="1">
                <a:latin typeface="DejaVu Sans"/>
                <a:ea typeface="Arial" panose="020B0604020202020204" pitchFamily="34" charset="0"/>
                <a:cs typeface="DejaVu Sans"/>
              </a:rPr>
              <a:t>commonly used </a:t>
            </a:r>
            <a:endParaRPr lang="en-US" altLang="en-US" sz="2400" kern="0" noProof="1" smtClean="0">
              <a:latin typeface="DejaVu Sans"/>
              <a:ea typeface="Arial" panose="020B0604020202020204" pitchFamily="34" charset="0"/>
              <a:cs typeface="DejaVu Sans"/>
            </a:endParaRPr>
          </a:p>
          <a:p>
            <a:pPr marL="12700" algn="just">
              <a:spcBef>
                <a:spcPts val="100"/>
              </a:spcBef>
            </a:pPr>
            <a:endParaRPr lang="en-US" altLang="en-US" sz="2400" kern="0" noProof="1">
              <a:latin typeface="DejaVu Sans"/>
              <a:ea typeface="Arial" panose="020B0604020202020204" pitchFamily="34" charset="0"/>
              <a:cs typeface="DejaVu Sans"/>
            </a:endParaRPr>
          </a:p>
          <a:p>
            <a:pPr marL="355600" indent="-342900" algn="just">
              <a:spcBef>
                <a:spcPts val="100"/>
              </a:spcBef>
              <a:buFont typeface="Arial" panose="020B0604020202020204" pitchFamily="34" charset="0"/>
              <a:buChar char="•"/>
            </a:pPr>
            <a:r>
              <a:rPr lang="en-US" altLang="en-US" sz="2400" b="1" kern="0" noProof="1" smtClean="0">
                <a:latin typeface="DejaVu Sans"/>
                <a:ea typeface="Arial" panose="020B0604020202020204" pitchFamily="34" charset="0"/>
                <a:cs typeface="DejaVu Sans"/>
              </a:rPr>
              <a:t>Random </a:t>
            </a:r>
            <a:r>
              <a:rPr lang="en-US" altLang="en-US" sz="2400" b="1" kern="0" noProof="1">
                <a:latin typeface="DejaVu Sans"/>
                <a:ea typeface="Arial" panose="020B0604020202020204" pitchFamily="34" charset="0"/>
                <a:cs typeface="DejaVu Sans"/>
              </a:rPr>
              <a:t>points: </a:t>
            </a:r>
          </a:p>
          <a:p>
            <a:pPr marL="12700" algn="just">
              <a:spcBef>
                <a:spcPts val="100"/>
              </a:spcBef>
            </a:pPr>
            <a:r>
              <a:rPr lang="en-US" altLang="en-US" sz="2400" kern="0" noProof="1" smtClean="0">
                <a:latin typeface="DejaVu Sans"/>
                <a:ea typeface="Arial" panose="020B0604020202020204" pitchFamily="34" charset="0"/>
                <a:cs typeface="DejaVu Sans"/>
              </a:rPr>
              <a:t>	Triangulated </a:t>
            </a:r>
            <a:r>
              <a:rPr lang="en-US" altLang="en-US" sz="2400" kern="0" noProof="1">
                <a:latin typeface="DejaVu Sans"/>
                <a:ea typeface="Arial" panose="020B0604020202020204" pitchFamily="34" charset="0"/>
                <a:cs typeface="DejaVu Sans"/>
              </a:rPr>
              <a:t>irregular network (TIN) is commonly used. Interpolation by </a:t>
            </a:r>
            <a:r>
              <a:rPr lang="en-US" altLang="en-US" sz="2400" kern="0" noProof="1" smtClean="0">
                <a:latin typeface="DejaVu Sans"/>
                <a:ea typeface="Arial" panose="020B0604020202020204" pitchFamily="34" charset="0"/>
                <a:cs typeface="DejaVu Sans"/>
              </a:rPr>
              <a:t>	weighted polynomials </a:t>
            </a:r>
            <a:r>
              <a:rPr lang="en-US" altLang="en-US" sz="2400" kern="0" noProof="1">
                <a:latin typeface="DejaVu Sans"/>
                <a:ea typeface="Arial" panose="020B0604020202020204" pitchFamily="34" charset="0"/>
                <a:cs typeface="DejaVu Sans"/>
              </a:rPr>
              <a:t>is also used. </a:t>
            </a:r>
          </a:p>
          <a:p>
            <a:pPr marL="12700" algn="just">
              <a:spcBef>
                <a:spcPts val="100"/>
              </a:spcBef>
            </a:pPr>
            <a:endParaRPr lang="en-US" altLang="en-US" sz="2400" kern="0" noProof="1">
              <a:latin typeface="DejaVu Sans"/>
              <a:ea typeface="Arial" panose="020B0604020202020204" pitchFamily="34" charset="0"/>
              <a:cs typeface="DejaVu Sans"/>
            </a:endParaRPr>
          </a:p>
        </p:txBody>
      </p:sp>
      <p:pic>
        <p:nvPicPr>
          <p:cNvPr id="2" name="Picture 1"/>
          <p:cNvPicPr>
            <a:picLocks noChangeAspect="1"/>
          </p:cNvPicPr>
          <p:nvPr/>
        </p:nvPicPr>
        <p:blipFill rotWithShape="1">
          <a:blip r:embed="rId4"/>
          <a:srcRect b="51297"/>
          <a:stretch/>
        </p:blipFill>
        <p:spPr>
          <a:xfrm>
            <a:off x="6423979" y="1690688"/>
            <a:ext cx="4666667" cy="4425004"/>
          </a:xfrm>
          <a:prstGeom prst="rect">
            <a:avLst/>
          </a:prstGeom>
        </p:spPr>
      </p:pic>
    </p:spTree>
    <p:extLst>
      <p:ext uri="{BB962C8B-B14F-4D97-AF65-F5344CB8AC3E}">
        <p14:creationId xmlns:p14="http://schemas.microsoft.com/office/powerpoint/2010/main" val="1535136589"/>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b="1" dirty="0">
                <a:ln/>
                <a:solidFill>
                  <a:schemeClr val="accent1">
                    <a:lumMod val="50000"/>
                  </a:schemeClr>
                </a:solidFill>
                <a:effectLst>
                  <a:outerShdw blurRad="38100" dist="19050" dir="2700000" algn="tl" rotWithShape="0">
                    <a:schemeClr val="dk1">
                      <a:alpha val="40000"/>
                    </a:schemeClr>
                  </a:outerShdw>
                </a:effectLst>
                <a:sym typeface="+mn-ea"/>
              </a:rPr>
              <a:t>Data Structure for Continuous Surface Model </a:t>
            </a:r>
          </a:p>
        </p:txBody>
      </p:sp>
      <p:sp>
        <p:nvSpPr>
          <p:cNvPr id="10" name="object 9"/>
          <p:cNvSpPr txBox="1"/>
          <p:nvPr>
            <p:custDataLst>
              <p:tags r:id="rId1"/>
            </p:custDataLst>
          </p:nvPr>
        </p:nvSpPr>
        <p:spPr>
          <a:xfrm>
            <a:off x="4048836" y="1572213"/>
            <a:ext cx="4094328" cy="4302125"/>
          </a:xfrm>
          <a:prstGeom prst="rect">
            <a:avLst/>
          </a:prstGeom>
        </p:spPr>
        <p:txBody>
          <a:bodyPr vert="horz" wrap="square" lIns="0" tIns="12700" rIns="0" bIns="0" rtlCol="0">
            <a:noAutofit/>
          </a:bodyPr>
          <a:lstStyle/>
          <a:p>
            <a:pPr marL="12700" algn="ctr">
              <a:spcBef>
                <a:spcPts val="100"/>
              </a:spcBef>
            </a:pPr>
            <a:endParaRPr lang="en-US" altLang="en-US" sz="2400" kern="0" noProof="1">
              <a:latin typeface="DejaVu Sans"/>
              <a:ea typeface="Arial" panose="020B0604020202020204" pitchFamily="34" charset="0"/>
              <a:cs typeface="DejaVu Sans"/>
            </a:endParaRPr>
          </a:p>
        </p:txBody>
      </p:sp>
      <p:sp>
        <p:nvSpPr>
          <p:cNvPr id="6" name="object 9"/>
          <p:cNvSpPr txBox="1"/>
          <p:nvPr>
            <p:custDataLst>
              <p:tags r:id="rId2"/>
            </p:custDataLst>
          </p:nvPr>
        </p:nvSpPr>
        <p:spPr>
          <a:xfrm>
            <a:off x="974882" y="1585861"/>
            <a:ext cx="5507806" cy="4302125"/>
          </a:xfrm>
          <a:prstGeom prst="rect">
            <a:avLst/>
          </a:prstGeom>
        </p:spPr>
        <p:txBody>
          <a:bodyPr vert="horz" wrap="square" lIns="0" tIns="12700" rIns="0" bIns="0" rtlCol="0">
            <a:noAutofit/>
          </a:bodyPr>
          <a:lstStyle/>
          <a:p>
            <a:pPr marL="355600" indent="-342900" algn="just">
              <a:spcBef>
                <a:spcPts val="100"/>
              </a:spcBef>
              <a:buFont typeface="Arial" panose="020B0604020202020204" pitchFamily="34" charset="0"/>
              <a:buChar char="•"/>
            </a:pPr>
            <a:r>
              <a:rPr lang="en-US" altLang="en-US" sz="2400" b="1" kern="0" noProof="1" smtClean="0">
                <a:latin typeface="DejaVu Sans"/>
                <a:ea typeface="Arial" panose="020B0604020202020204" pitchFamily="34" charset="0"/>
                <a:cs typeface="DejaVu Sans"/>
              </a:rPr>
              <a:t>Contour </a:t>
            </a:r>
            <a:r>
              <a:rPr lang="en-US" altLang="en-US" sz="2400" b="1" kern="0" noProof="1">
                <a:latin typeface="DejaVu Sans"/>
                <a:ea typeface="Arial" panose="020B0604020202020204" pitchFamily="34" charset="0"/>
                <a:cs typeface="DejaVu Sans"/>
              </a:rPr>
              <a:t>lines: </a:t>
            </a:r>
          </a:p>
          <a:p>
            <a:pPr marL="469900" lvl="1" algn="just">
              <a:spcBef>
                <a:spcPts val="100"/>
              </a:spcBef>
            </a:pPr>
            <a:r>
              <a:rPr lang="en-US" altLang="en-US" sz="2400" kern="0" noProof="1" smtClean="0">
                <a:latin typeface="DejaVu Sans"/>
                <a:ea typeface="Arial" panose="020B0604020202020204" pitchFamily="34" charset="0"/>
                <a:cs typeface="DejaVu Sans"/>
              </a:rPr>
              <a:t>	Interpolation </a:t>
            </a:r>
            <a:r>
              <a:rPr lang="en-US" altLang="en-US" sz="2400" kern="0" noProof="1">
                <a:latin typeface="DejaVu Sans"/>
                <a:ea typeface="Arial" panose="020B0604020202020204" pitchFamily="34" charset="0"/>
                <a:cs typeface="DejaVu Sans"/>
              </a:rPr>
              <a:t>based on proportional </a:t>
            </a:r>
            <a:r>
              <a:rPr lang="en-US" altLang="en-US" sz="2400" kern="0" noProof="1" smtClean="0">
                <a:latin typeface="DejaVu Sans"/>
                <a:ea typeface="Arial" panose="020B0604020202020204" pitchFamily="34" charset="0"/>
                <a:cs typeface="DejaVu Sans"/>
              </a:rPr>
              <a:t>distance </a:t>
            </a:r>
            <a:r>
              <a:rPr lang="en-US" altLang="en-US" sz="2400" kern="0" noProof="1">
                <a:latin typeface="DejaVu Sans"/>
                <a:ea typeface="Arial" panose="020B0604020202020204" pitchFamily="34" charset="0"/>
                <a:cs typeface="DejaVu Sans"/>
              </a:rPr>
              <a:t>between adjacent </a:t>
            </a:r>
            <a:r>
              <a:rPr lang="en-US" altLang="en-US" sz="2400" kern="0" noProof="1" smtClean="0">
                <a:latin typeface="DejaVu Sans"/>
                <a:ea typeface="Arial" panose="020B0604020202020204" pitchFamily="34" charset="0"/>
                <a:cs typeface="DejaVu Sans"/>
              </a:rPr>
              <a:t>contours 	is </a:t>
            </a:r>
            <a:r>
              <a:rPr lang="en-US" altLang="en-US" sz="2400" kern="0" noProof="1">
                <a:latin typeface="DejaVu Sans"/>
                <a:ea typeface="Arial" panose="020B0604020202020204" pitchFamily="34" charset="0"/>
                <a:cs typeface="DejaVu Sans"/>
              </a:rPr>
              <a:t>used. TIN is also </a:t>
            </a:r>
            <a:r>
              <a:rPr lang="en-US" altLang="en-US" sz="2400" kern="0" noProof="1" smtClean="0">
                <a:latin typeface="DejaVu Sans"/>
                <a:ea typeface="Arial" panose="020B0604020202020204" pitchFamily="34" charset="0"/>
                <a:cs typeface="DejaVu Sans"/>
              </a:rPr>
              <a:t>used</a:t>
            </a:r>
            <a:r>
              <a:rPr lang="en-US" altLang="en-US" sz="2400" kern="0" noProof="1">
                <a:latin typeface="DejaVu Sans"/>
                <a:ea typeface="Arial" panose="020B0604020202020204" pitchFamily="34" charset="0"/>
                <a:cs typeface="DejaVu Sans"/>
              </a:rPr>
              <a:t>. </a:t>
            </a:r>
            <a:endParaRPr lang="en-US" altLang="en-US" sz="2400" kern="0" noProof="1" smtClean="0">
              <a:latin typeface="DejaVu Sans"/>
              <a:ea typeface="Arial" panose="020B0604020202020204" pitchFamily="34" charset="0"/>
              <a:cs typeface="DejaVu Sans"/>
            </a:endParaRPr>
          </a:p>
          <a:p>
            <a:pPr marL="469900" lvl="1" algn="just">
              <a:spcBef>
                <a:spcPts val="100"/>
              </a:spcBef>
            </a:pPr>
            <a:endParaRPr lang="en-US" altLang="en-US" sz="2400" kern="0" noProof="1">
              <a:latin typeface="DejaVu Sans"/>
              <a:ea typeface="Arial" panose="020B0604020202020204" pitchFamily="34" charset="0"/>
              <a:cs typeface="DejaVu Sans"/>
            </a:endParaRPr>
          </a:p>
          <a:p>
            <a:pPr marL="355600" indent="-342900" algn="just">
              <a:spcBef>
                <a:spcPts val="100"/>
              </a:spcBef>
              <a:buFont typeface="Arial" panose="020B0604020202020204" pitchFamily="34" charset="0"/>
              <a:buChar char="•"/>
            </a:pPr>
            <a:r>
              <a:rPr lang="en-US" altLang="en-US" sz="2400" b="1" kern="0" noProof="1" smtClean="0">
                <a:latin typeface="DejaVu Sans"/>
                <a:ea typeface="Arial" panose="020B0604020202020204" pitchFamily="34" charset="0"/>
                <a:cs typeface="DejaVu Sans"/>
              </a:rPr>
              <a:t>Profile</a:t>
            </a:r>
            <a:r>
              <a:rPr lang="en-US" altLang="en-US" sz="2400" b="1" kern="0" noProof="1">
                <a:latin typeface="DejaVu Sans"/>
                <a:ea typeface="Arial" panose="020B0604020202020204" pitchFamily="34" charset="0"/>
                <a:cs typeface="DejaVu Sans"/>
              </a:rPr>
              <a:t>: </a:t>
            </a:r>
          </a:p>
          <a:p>
            <a:pPr marL="12700" algn="just">
              <a:spcBef>
                <a:spcPts val="100"/>
              </a:spcBef>
            </a:pPr>
            <a:r>
              <a:rPr lang="en-US" altLang="en-US" sz="2400" kern="0" noProof="1" smtClean="0">
                <a:latin typeface="DejaVu Sans"/>
                <a:ea typeface="Arial" panose="020B0604020202020204" pitchFamily="34" charset="0"/>
                <a:cs typeface="DejaVu Sans"/>
              </a:rPr>
              <a:t>	Profiles </a:t>
            </a:r>
            <a:r>
              <a:rPr lang="en-US" altLang="en-US" sz="2400" kern="0" noProof="1">
                <a:latin typeface="DejaVu Sans"/>
                <a:ea typeface="Arial" panose="020B0604020202020204" pitchFamily="34" charset="0"/>
                <a:cs typeface="DejaVu Sans"/>
              </a:rPr>
              <a:t>are observed </a:t>
            </a:r>
            <a:r>
              <a:rPr lang="en-US" altLang="en-US" sz="2400" kern="0" noProof="1" smtClean="0">
                <a:latin typeface="DejaVu Sans"/>
                <a:ea typeface="Arial" panose="020B0604020202020204" pitchFamily="34" charset="0"/>
                <a:cs typeface="DejaVu Sans"/>
              </a:rPr>
              <a:t>perpendicular </a:t>
            </a:r>
            <a:r>
              <a:rPr lang="en-US" altLang="en-US" sz="2400" kern="0" noProof="1">
                <a:latin typeface="DejaVu Sans"/>
                <a:ea typeface="Arial" panose="020B0604020202020204" pitchFamily="34" charset="0"/>
                <a:cs typeface="DejaVu Sans"/>
              </a:rPr>
              <a:t>to an alignment </a:t>
            </a:r>
            <a:r>
              <a:rPr lang="en-US" altLang="en-US" sz="2400" kern="0" noProof="1" smtClean="0">
                <a:latin typeface="DejaVu Sans"/>
                <a:ea typeface="Arial" panose="020B0604020202020204" pitchFamily="34" charset="0"/>
                <a:cs typeface="DejaVu Sans"/>
              </a:rPr>
              <a:t>or a </a:t>
            </a:r>
            <a:r>
              <a:rPr lang="en-US" altLang="en-US" sz="2400" kern="0" noProof="1">
                <a:latin typeface="DejaVu Sans"/>
                <a:ea typeface="Arial" panose="020B0604020202020204" pitchFamily="34" charset="0"/>
                <a:cs typeface="DejaVu Sans"/>
              </a:rPr>
              <a:t>curve such as </a:t>
            </a:r>
            <a:r>
              <a:rPr lang="en-US" altLang="en-US" sz="2400" kern="0" noProof="1" smtClean="0">
                <a:latin typeface="DejaVu Sans"/>
                <a:ea typeface="Arial" panose="020B0604020202020204" pitchFamily="34" charset="0"/>
                <a:cs typeface="DejaVu Sans"/>
              </a:rPr>
              <a:t>	high </a:t>
            </a:r>
            <a:r>
              <a:rPr lang="en-US" altLang="en-US" sz="2400" kern="0" noProof="1">
                <a:latin typeface="DejaVu Sans"/>
                <a:ea typeface="Arial" panose="020B0604020202020204" pitchFamily="34" charset="0"/>
                <a:cs typeface="DejaVu Sans"/>
              </a:rPr>
              <a:t>ways. </a:t>
            </a:r>
            <a:r>
              <a:rPr lang="en-US" altLang="en-US" sz="2400" kern="0" noProof="1" smtClean="0">
                <a:latin typeface="DejaVu Sans"/>
                <a:ea typeface="Arial" panose="020B0604020202020204" pitchFamily="34" charset="0"/>
                <a:cs typeface="DejaVu Sans"/>
              </a:rPr>
              <a:t>In case </a:t>
            </a:r>
            <a:r>
              <a:rPr lang="en-US" altLang="en-US" sz="2400" kern="0" noProof="1">
                <a:latin typeface="DejaVu Sans"/>
                <a:ea typeface="Arial" panose="020B0604020202020204" pitchFamily="34" charset="0"/>
                <a:cs typeface="DejaVu Sans"/>
              </a:rPr>
              <a:t>the </a:t>
            </a:r>
            <a:r>
              <a:rPr lang="en-US" altLang="en-US" sz="2400" kern="0" noProof="1" smtClean="0">
                <a:latin typeface="DejaVu Sans"/>
                <a:ea typeface="Arial" panose="020B0604020202020204" pitchFamily="34" charset="0"/>
                <a:cs typeface="DejaVu Sans"/>
              </a:rPr>
              <a:t>alignment </a:t>
            </a:r>
            <a:r>
              <a:rPr lang="en-US" altLang="en-US" sz="2400" kern="0" noProof="1">
                <a:latin typeface="DejaVu Sans"/>
                <a:ea typeface="Arial" panose="020B0604020202020204" pitchFamily="34" charset="0"/>
                <a:cs typeface="DejaVu Sans"/>
              </a:rPr>
              <a:t>is a </a:t>
            </a:r>
            <a:r>
              <a:rPr lang="en-US" altLang="en-US" sz="2400" kern="0" noProof="1" smtClean="0">
                <a:latin typeface="DejaVu Sans"/>
                <a:ea typeface="Arial" panose="020B0604020202020204" pitchFamily="34" charset="0"/>
                <a:cs typeface="DejaVu Sans"/>
              </a:rPr>
              <a:t>straight line</a:t>
            </a:r>
            <a:r>
              <a:rPr lang="en-US" altLang="en-US" sz="2400" kern="0" noProof="1">
                <a:latin typeface="DejaVu Sans"/>
                <a:ea typeface="Arial" panose="020B0604020202020204" pitchFamily="34" charset="0"/>
                <a:cs typeface="DejaVu Sans"/>
              </a:rPr>
              <a:t>, grid points will be </a:t>
            </a:r>
            <a:r>
              <a:rPr lang="en-US" altLang="en-US" sz="2400" kern="0" noProof="1" smtClean="0">
                <a:latin typeface="DejaVu Sans"/>
                <a:ea typeface="Arial" panose="020B0604020202020204" pitchFamily="34" charset="0"/>
                <a:cs typeface="DejaVu Sans"/>
              </a:rPr>
              <a:t>	interpolated</a:t>
            </a:r>
            <a:r>
              <a:rPr lang="en-US" altLang="en-US" sz="2400" kern="0" noProof="1">
                <a:latin typeface="DejaVu Sans"/>
                <a:ea typeface="Arial" panose="020B0604020202020204" pitchFamily="34" charset="0"/>
                <a:cs typeface="DejaVu Sans"/>
              </a:rPr>
              <a:t>. In case the </a:t>
            </a:r>
            <a:r>
              <a:rPr lang="en-US" altLang="en-US" sz="2400" kern="0" noProof="1" smtClean="0">
                <a:latin typeface="DejaVu Sans"/>
                <a:ea typeface="Arial" panose="020B0604020202020204" pitchFamily="34" charset="0"/>
                <a:cs typeface="DejaVu Sans"/>
              </a:rPr>
              <a:t>alignment </a:t>
            </a:r>
            <a:r>
              <a:rPr lang="en-US" altLang="en-US" sz="2400" kern="0" noProof="1">
                <a:latin typeface="DejaVu Sans"/>
                <a:ea typeface="Arial" panose="020B0604020202020204" pitchFamily="34" charset="0"/>
                <a:cs typeface="DejaVu Sans"/>
              </a:rPr>
              <a:t>is a curve, </a:t>
            </a:r>
            <a:r>
              <a:rPr lang="en-US" altLang="en-US" sz="2400" kern="0" noProof="1" smtClean="0">
                <a:latin typeface="DejaVu Sans"/>
                <a:ea typeface="Arial" panose="020B0604020202020204" pitchFamily="34" charset="0"/>
                <a:cs typeface="DejaVu Sans"/>
              </a:rPr>
              <a:t>TIN </a:t>
            </a:r>
            <a:r>
              <a:rPr lang="en-US" altLang="en-US" sz="2400" kern="0" noProof="1">
                <a:latin typeface="DejaVu Sans"/>
                <a:ea typeface="Arial" panose="020B0604020202020204" pitchFamily="34" charset="0"/>
                <a:cs typeface="DejaVu Sans"/>
              </a:rPr>
              <a:t>will </a:t>
            </a:r>
            <a:r>
              <a:rPr lang="en-US" altLang="en-US" sz="2400" kern="0" noProof="1" smtClean="0">
                <a:latin typeface="DejaVu Sans"/>
                <a:ea typeface="Arial" panose="020B0604020202020204" pitchFamily="34" charset="0"/>
                <a:cs typeface="DejaVu Sans"/>
              </a:rPr>
              <a:t>be </a:t>
            </a:r>
            <a:r>
              <a:rPr lang="en-US" altLang="en-US" sz="2400" kern="0" noProof="1">
                <a:latin typeface="DejaVu Sans"/>
                <a:ea typeface="Arial" panose="020B0604020202020204" pitchFamily="34" charset="0"/>
                <a:cs typeface="DejaVu Sans"/>
              </a:rPr>
              <a:t>generated. </a:t>
            </a:r>
          </a:p>
        </p:txBody>
      </p:sp>
      <p:pic>
        <p:nvPicPr>
          <p:cNvPr id="2" name="Picture 1"/>
          <p:cNvPicPr>
            <a:picLocks noChangeAspect="1"/>
          </p:cNvPicPr>
          <p:nvPr/>
        </p:nvPicPr>
        <p:blipFill rotWithShape="1">
          <a:blip r:embed="rId4"/>
          <a:srcRect t="49061"/>
          <a:stretch/>
        </p:blipFill>
        <p:spPr>
          <a:xfrm>
            <a:off x="6823815" y="1572213"/>
            <a:ext cx="4666667" cy="4628156"/>
          </a:xfrm>
          <a:prstGeom prst="rect">
            <a:avLst/>
          </a:prstGeom>
        </p:spPr>
      </p:pic>
    </p:spTree>
    <p:extLst>
      <p:ext uri="{BB962C8B-B14F-4D97-AF65-F5344CB8AC3E}">
        <p14:creationId xmlns:p14="http://schemas.microsoft.com/office/powerpoint/2010/main" val="207846176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b="1" dirty="0">
                <a:ln/>
                <a:solidFill>
                  <a:schemeClr val="accent1">
                    <a:lumMod val="50000"/>
                  </a:schemeClr>
                </a:solidFill>
                <a:effectLst>
                  <a:outerShdw blurRad="38100" dist="19050" dir="2700000" algn="tl" rotWithShape="0">
                    <a:schemeClr val="dk1">
                      <a:alpha val="40000"/>
                    </a:schemeClr>
                  </a:outerShdw>
                </a:effectLst>
                <a:sym typeface="+mn-ea"/>
              </a:rPr>
              <a:t>Applications of GIS</a:t>
            </a:r>
          </a:p>
        </p:txBody>
      </p:sp>
      <p:sp>
        <p:nvSpPr>
          <p:cNvPr id="10" name="object 9"/>
          <p:cNvSpPr txBox="1"/>
          <p:nvPr>
            <p:custDataLst>
              <p:tags r:id="rId1"/>
            </p:custDataLst>
          </p:nvPr>
        </p:nvSpPr>
        <p:spPr>
          <a:xfrm>
            <a:off x="974882" y="1585861"/>
            <a:ext cx="10584771" cy="4302125"/>
          </a:xfrm>
          <a:prstGeom prst="rect">
            <a:avLst/>
          </a:prstGeom>
        </p:spPr>
        <p:txBody>
          <a:bodyPr vert="horz" wrap="square" lIns="0" tIns="12700" rIns="0" bIns="0" rtlCol="0">
            <a:noAutofit/>
          </a:bodyPr>
          <a:lstStyle/>
          <a:p>
            <a:pPr marL="12700" algn="just">
              <a:spcBef>
                <a:spcPts val="100"/>
              </a:spcBef>
            </a:pPr>
            <a:r>
              <a:rPr lang="en-US" altLang="en-US" sz="2400" b="1" kern="0" noProof="1" smtClean="0">
                <a:latin typeface="DejaVu Sans"/>
                <a:ea typeface="Arial" panose="020B0604020202020204" pitchFamily="34" charset="0"/>
                <a:cs typeface="DejaVu Sans"/>
              </a:rPr>
              <a:t>Urban </a:t>
            </a:r>
            <a:r>
              <a:rPr lang="en-US" altLang="en-US" sz="2400" b="1" kern="0" noProof="1">
                <a:latin typeface="DejaVu Sans"/>
                <a:ea typeface="Arial" panose="020B0604020202020204" pitchFamily="34" charset="0"/>
                <a:cs typeface="DejaVu Sans"/>
              </a:rPr>
              <a:t>Planning, Management &amp; Policy</a:t>
            </a:r>
          </a:p>
          <a:p>
            <a:pPr marL="355600" indent="-342900" algn="just">
              <a:spcBef>
                <a:spcPts val="100"/>
              </a:spcBef>
              <a:buFont typeface="Arial" panose="020B0604020202020204" pitchFamily="34" charset="0"/>
              <a:buChar char="•"/>
            </a:pPr>
            <a:r>
              <a:rPr lang="en-US" altLang="en-US" sz="2400" b="1" kern="0" noProof="1" smtClean="0">
                <a:latin typeface="DejaVu Sans"/>
                <a:ea typeface="Arial" panose="020B0604020202020204" pitchFamily="34" charset="0"/>
                <a:cs typeface="DejaVu Sans"/>
              </a:rPr>
              <a:t>Zoning</a:t>
            </a:r>
            <a:r>
              <a:rPr lang="en-US" altLang="en-US" sz="2400" kern="0" noProof="1">
                <a:latin typeface="DejaVu Sans"/>
                <a:ea typeface="Arial" panose="020B0604020202020204" pitchFamily="34" charset="0"/>
                <a:cs typeface="DejaVu Sans"/>
              </a:rPr>
              <a:t>, </a:t>
            </a:r>
            <a:r>
              <a:rPr lang="en-US" altLang="en-US" sz="2400" b="1" kern="0" noProof="1">
                <a:latin typeface="DejaVu Sans"/>
                <a:ea typeface="Arial" panose="020B0604020202020204" pitchFamily="34" charset="0"/>
                <a:cs typeface="DejaVu Sans"/>
              </a:rPr>
              <a:t>subdivision</a:t>
            </a:r>
            <a:r>
              <a:rPr lang="en-US" altLang="en-US" sz="2400" kern="0" noProof="1">
                <a:latin typeface="DejaVu Sans"/>
                <a:ea typeface="Arial" panose="020B0604020202020204" pitchFamily="34" charset="0"/>
                <a:cs typeface="DejaVu Sans"/>
              </a:rPr>
              <a:t> </a:t>
            </a:r>
            <a:r>
              <a:rPr lang="en-US" altLang="en-US" sz="2400" kern="0" noProof="1" smtClean="0">
                <a:latin typeface="DejaVu Sans"/>
                <a:ea typeface="Arial" panose="020B0604020202020204" pitchFamily="34" charset="0"/>
                <a:cs typeface="DejaVu Sans"/>
              </a:rPr>
              <a:t>planning</a:t>
            </a:r>
          </a:p>
          <a:p>
            <a:pPr marL="355600" indent="-342900" algn="just">
              <a:spcBef>
                <a:spcPts val="100"/>
              </a:spcBef>
              <a:buFont typeface="Arial" panose="020B0604020202020204" pitchFamily="34" charset="0"/>
              <a:buChar char="•"/>
            </a:pPr>
            <a:endParaRPr lang="en-US" altLang="en-US" sz="2400" kern="0" noProof="1">
              <a:latin typeface="DejaVu Sans"/>
              <a:ea typeface="Arial" panose="020B0604020202020204" pitchFamily="34" charset="0"/>
              <a:cs typeface="DejaVu Sans"/>
            </a:endParaRPr>
          </a:p>
          <a:p>
            <a:pPr marL="355600" indent="-342900" algn="just">
              <a:spcBef>
                <a:spcPts val="100"/>
              </a:spcBef>
              <a:buFont typeface="Arial" panose="020B0604020202020204" pitchFamily="34" charset="0"/>
              <a:buChar char="•"/>
            </a:pPr>
            <a:r>
              <a:rPr lang="en-US" altLang="en-US" sz="2400" kern="0" noProof="1" smtClean="0">
                <a:latin typeface="DejaVu Sans"/>
                <a:ea typeface="Arial" panose="020B0604020202020204" pitchFamily="34" charset="0"/>
                <a:cs typeface="DejaVu Sans"/>
              </a:rPr>
              <a:t>Land acquisition</a:t>
            </a:r>
          </a:p>
          <a:p>
            <a:pPr marL="355600" indent="-342900" algn="just">
              <a:spcBef>
                <a:spcPts val="100"/>
              </a:spcBef>
              <a:buFont typeface="Arial" panose="020B0604020202020204" pitchFamily="34" charset="0"/>
              <a:buChar char="•"/>
            </a:pPr>
            <a:endParaRPr lang="en-US" altLang="en-US" sz="2400" kern="0" noProof="1">
              <a:latin typeface="DejaVu Sans"/>
              <a:ea typeface="Arial" panose="020B0604020202020204" pitchFamily="34" charset="0"/>
              <a:cs typeface="DejaVu Sans"/>
            </a:endParaRPr>
          </a:p>
          <a:p>
            <a:pPr marL="355600" indent="-342900" algn="just">
              <a:spcBef>
                <a:spcPts val="100"/>
              </a:spcBef>
              <a:buFont typeface="Arial" panose="020B0604020202020204" pitchFamily="34" charset="0"/>
              <a:buChar char="•"/>
            </a:pPr>
            <a:r>
              <a:rPr lang="en-US" altLang="en-US" sz="2400" kern="0" noProof="1" smtClean="0">
                <a:latin typeface="DejaVu Sans"/>
                <a:ea typeface="Arial" panose="020B0604020202020204" pitchFamily="34" charset="0"/>
                <a:cs typeface="DejaVu Sans"/>
              </a:rPr>
              <a:t>Economic development</a:t>
            </a:r>
          </a:p>
          <a:p>
            <a:pPr marL="355600" indent="-342900" algn="just">
              <a:spcBef>
                <a:spcPts val="100"/>
              </a:spcBef>
              <a:buFont typeface="Arial" panose="020B0604020202020204" pitchFamily="34" charset="0"/>
              <a:buChar char="•"/>
            </a:pPr>
            <a:endParaRPr lang="en-US" altLang="en-US" sz="2400" kern="0" noProof="1">
              <a:latin typeface="DejaVu Sans"/>
              <a:ea typeface="Arial" panose="020B0604020202020204" pitchFamily="34" charset="0"/>
              <a:cs typeface="DejaVu Sans"/>
            </a:endParaRPr>
          </a:p>
          <a:p>
            <a:pPr marL="355600" indent="-342900" algn="just">
              <a:spcBef>
                <a:spcPts val="100"/>
              </a:spcBef>
              <a:buFont typeface="Arial" panose="020B0604020202020204" pitchFamily="34" charset="0"/>
              <a:buChar char="•"/>
            </a:pPr>
            <a:r>
              <a:rPr lang="en-US" altLang="en-US" sz="2400" kern="0" noProof="1" smtClean="0">
                <a:latin typeface="DejaVu Sans"/>
                <a:ea typeface="Arial" panose="020B0604020202020204" pitchFamily="34" charset="0"/>
                <a:cs typeface="DejaVu Sans"/>
              </a:rPr>
              <a:t>Code enforcement</a:t>
            </a:r>
          </a:p>
          <a:p>
            <a:pPr marL="355600" indent="-342900" algn="just">
              <a:spcBef>
                <a:spcPts val="100"/>
              </a:spcBef>
              <a:buFont typeface="Arial" panose="020B0604020202020204" pitchFamily="34" charset="0"/>
              <a:buChar char="•"/>
            </a:pPr>
            <a:endParaRPr lang="en-US" altLang="en-US" sz="2400" kern="0" noProof="1">
              <a:latin typeface="DejaVu Sans"/>
              <a:ea typeface="Arial" panose="020B0604020202020204" pitchFamily="34" charset="0"/>
              <a:cs typeface="DejaVu Sans"/>
            </a:endParaRPr>
          </a:p>
          <a:p>
            <a:pPr marL="355600" indent="-342900" algn="just">
              <a:spcBef>
                <a:spcPts val="100"/>
              </a:spcBef>
              <a:buFont typeface="Arial" panose="020B0604020202020204" pitchFamily="34" charset="0"/>
              <a:buChar char="•"/>
            </a:pPr>
            <a:r>
              <a:rPr lang="en-US" altLang="en-US" sz="2400" kern="0" noProof="1" smtClean="0">
                <a:latin typeface="DejaVu Sans"/>
                <a:ea typeface="Arial" panose="020B0604020202020204" pitchFamily="34" charset="0"/>
                <a:cs typeface="DejaVu Sans"/>
              </a:rPr>
              <a:t>Housing </a:t>
            </a:r>
            <a:r>
              <a:rPr lang="en-US" altLang="en-US" sz="2400" kern="0" noProof="1">
                <a:latin typeface="DejaVu Sans"/>
                <a:ea typeface="Arial" panose="020B0604020202020204" pitchFamily="34" charset="0"/>
                <a:cs typeface="DejaVu Sans"/>
              </a:rPr>
              <a:t>renovation </a:t>
            </a:r>
            <a:r>
              <a:rPr lang="en-US" altLang="en-US" sz="2400" kern="0" noProof="1" smtClean="0">
                <a:latin typeface="DejaVu Sans"/>
                <a:ea typeface="Arial" panose="020B0604020202020204" pitchFamily="34" charset="0"/>
                <a:cs typeface="DejaVu Sans"/>
              </a:rPr>
              <a:t>programs</a:t>
            </a:r>
          </a:p>
          <a:p>
            <a:pPr marL="355600" indent="-342900" algn="just">
              <a:spcBef>
                <a:spcPts val="100"/>
              </a:spcBef>
              <a:buFont typeface="Arial" panose="020B0604020202020204" pitchFamily="34" charset="0"/>
              <a:buChar char="•"/>
            </a:pPr>
            <a:endParaRPr lang="en-US" altLang="en-US" sz="2400" kern="0" noProof="1">
              <a:latin typeface="DejaVu Sans"/>
              <a:ea typeface="Arial" panose="020B0604020202020204" pitchFamily="34" charset="0"/>
              <a:cs typeface="DejaVu Sans"/>
            </a:endParaRPr>
          </a:p>
          <a:p>
            <a:pPr marL="355600" indent="-342900" algn="just">
              <a:spcBef>
                <a:spcPts val="100"/>
              </a:spcBef>
              <a:buFont typeface="Arial" panose="020B0604020202020204" pitchFamily="34" charset="0"/>
              <a:buChar char="•"/>
            </a:pPr>
            <a:r>
              <a:rPr lang="en-US" altLang="en-US" sz="2400" kern="0" noProof="1" smtClean="0">
                <a:latin typeface="DejaVu Sans"/>
                <a:ea typeface="Arial" panose="020B0604020202020204" pitchFamily="34" charset="0"/>
                <a:cs typeface="DejaVu Sans"/>
              </a:rPr>
              <a:t>Emergency </a:t>
            </a:r>
            <a:r>
              <a:rPr lang="en-US" altLang="en-US" sz="2400" kern="0" noProof="1">
                <a:latin typeface="DejaVu Sans"/>
                <a:ea typeface="Arial" panose="020B0604020202020204" pitchFamily="34" charset="0"/>
                <a:cs typeface="DejaVu Sans"/>
              </a:rPr>
              <a:t>response</a:t>
            </a:r>
          </a:p>
          <a:p>
            <a:pPr marL="355600" indent="-342900" algn="just">
              <a:spcBef>
                <a:spcPts val="100"/>
              </a:spcBef>
              <a:buFont typeface="Arial" panose="020B0604020202020204" pitchFamily="34" charset="0"/>
              <a:buChar char="•"/>
            </a:pPr>
            <a:r>
              <a:rPr lang="en-US" altLang="en-US" sz="2400" kern="0" noProof="1" smtClean="0">
                <a:latin typeface="DejaVu Sans"/>
                <a:ea typeface="Arial" panose="020B0604020202020204" pitchFamily="34" charset="0"/>
                <a:cs typeface="DejaVu Sans"/>
              </a:rPr>
              <a:t>Crime </a:t>
            </a:r>
            <a:r>
              <a:rPr lang="en-US" altLang="en-US" sz="2400" kern="0" noProof="1">
                <a:latin typeface="DejaVu Sans"/>
                <a:ea typeface="Arial" panose="020B0604020202020204" pitchFamily="34" charset="0"/>
                <a:cs typeface="DejaVu Sans"/>
              </a:rPr>
              <a:t>analysis</a:t>
            </a:r>
          </a:p>
          <a:p>
            <a:pPr marL="355600" indent="-342900" algn="just">
              <a:spcBef>
                <a:spcPts val="100"/>
              </a:spcBef>
              <a:buFont typeface="Arial" panose="020B0604020202020204" pitchFamily="34" charset="0"/>
              <a:buChar char="•"/>
            </a:pPr>
            <a:r>
              <a:rPr lang="en-US" altLang="en-US" sz="2400" kern="0" noProof="1" smtClean="0">
                <a:latin typeface="DejaVu Sans"/>
                <a:ea typeface="Arial" panose="020B0604020202020204" pitchFamily="34" charset="0"/>
                <a:cs typeface="DejaVu Sans"/>
              </a:rPr>
              <a:t>Tax </a:t>
            </a:r>
            <a:r>
              <a:rPr lang="en-US" altLang="en-US" sz="2400" kern="0" noProof="1">
                <a:latin typeface="DejaVu Sans"/>
                <a:ea typeface="Arial" panose="020B0604020202020204" pitchFamily="34" charset="0"/>
                <a:cs typeface="DejaVu Sans"/>
              </a:rPr>
              <a:t>assessment</a:t>
            </a:r>
          </a:p>
        </p:txBody>
      </p:sp>
    </p:spTree>
    <p:extLst>
      <p:ext uri="{BB962C8B-B14F-4D97-AF65-F5344CB8AC3E}">
        <p14:creationId xmlns:p14="http://schemas.microsoft.com/office/powerpoint/2010/main" val="3012480106"/>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68299" y="615763"/>
            <a:ext cx="4506595" cy="689610"/>
          </a:xfrm>
          <a:prstGeom prst="rect">
            <a:avLst/>
          </a:prstGeom>
        </p:spPr>
        <p:txBody>
          <a:bodyPr vert="horz" wrap="square" lIns="0" tIns="12700" rIns="0" bIns="0" rtlCol="0">
            <a:spAutoFit/>
          </a:bodyPr>
          <a:lstStyle/>
          <a:p>
            <a:pPr marL="12700">
              <a:lnSpc>
                <a:spcPct val="100000"/>
              </a:lnSpc>
              <a:spcBef>
                <a:spcPts val="100"/>
              </a:spcBef>
            </a:pPr>
            <a:r>
              <a:rPr lang="en-US" spc="-135" dirty="0">
                <a:solidFill>
                  <a:schemeClr val="tx1"/>
                </a:solidFill>
              </a:rPr>
              <a:t>Myself</a:t>
            </a:r>
          </a:p>
        </p:txBody>
      </p:sp>
      <p:grpSp>
        <p:nvGrpSpPr>
          <p:cNvPr id="4" name="Group 3"/>
          <p:cNvGrpSpPr/>
          <p:nvPr>
            <p:custDataLst>
              <p:tags r:id="rId1"/>
            </p:custDataLst>
          </p:nvPr>
        </p:nvGrpSpPr>
        <p:grpSpPr>
          <a:xfrm>
            <a:off x="228600" y="1993900"/>
            <a:ext cx="10130155" cy="4302125"/>
            <a:chOff x="600" y="1679"/>
            <a:chExt cx="12914" cy="5295"/>
          </a:xfrm>
        </p:grpSpPr>
        <p:sp>
          <p:nvSpPr>
            <p:cNvPr id="9" name="object 9"/>
            <p:cNvSpPr txBox="1"/>
            <p:nvPr>
              <p:custDataLst>
                <p:tags r:id="rId2"/>
              </p:custDataLst>
            </p:nvPr>
          </p:nvSpPr>
          <p:spPr>
            <a:xfrm>
              <a:off x="7258" y="1679"/>
              <a:ext cx="6256" cy="5295"/>
            </a:xfrm>
            <a:prstGeom prst="rect">
              <a:avLst/>
            </a:prstGeom>
          </p:spPr>
          <p:txBody>
            <a:bodyPr vert="horz" wrap="square" lIns="0" tIns="12700" rIns="0" bIns="0" rtlCol="0">
              <a:noAutofit/>
            </a:bodyPr>
            <a:lstStyle/>
            <a:p>
              <a:pPr marL="12700" marR="0" algn="l" rtl="0" eaLnBrk="1" fontAlgn="auto" latinLnBrk="0" hangingPunct="1">
                <a:lnSpc>
                  <a:spcPct val="100000"/>
                </a:lnSpc>
                <a:spcBef>
                  <a:spcPts val="100"/>
                </a:spcBef>
                <a:buClrTx/>
                <a:buSzTx/>
                <a:buFont typeface="Arial" panose="020B0604020202020204" pitchFamily="34" charset="0"/>
                <a:buNone/>
              </a:pPr>
              <a:r>
                <a:rPr kumimoji="0" lang="en-US" altLang="en-US" sz="2400" b="0" i="0" u="none" strike="noStrike" kern="0" cap="none" spc="0" normalizeH="0" baseline="0" noProof="1">
                  <a:solidFill>
                    <a:schemeClr val="tx1"/>
                  </a:solidFill>
                  <a:latin typeface="DejaVu Sans"/>
                  <a:ea typeface="Arial" panose="020B0604020202020204" pitchFamily="34" charset="0"/>
                  <a:cs typeface="DejaVu Sans"/>
                </a:rPr>
                <a:t>Dr. Giri Rajasekhar Gunnu</a:t>
              </a:r>
            </a:p>
            <a:p>
              <a:pPr marL="12700" marR="0" algn="l" rtl="0" eaLnBrk="1" fontAlgn="auto" latinLnBrk="0" hangingPunct="1">
                <a:lnSpc>
                  <a:spcPct val="100000"/>
                </a:lnSpc>
                <a:spcBef>
                  <a:spcPts val="100"/>
                </a:spcBef>
                <a:buClrTx/>
                <a:buSzTx/>
                <a:buFont typeface="Arial" panose="020B0604020202020204" pitchFamily="34" charset="0"/>
                <a:buNone/>
              </a:pPr>
              <a:r>
                <a:rPr kumimoji="0" lang="en-US" altLang="en-US" sz="2000" b="0" i="1" u="none" strike="noStrike" kern="0" cap="none" spc="0" normalizeH="0" baseline="0" noProof="1">
                  <a:solidFill>
                    <a:schemeClr val="tx1"/>
                  </a:solidFill>
                  <a:latin typeface="DejaVu Sans"/>
                  <a:ea typeface="Arial" panose="020B0604020202020204" pitchFamily="34" charset="0"/>
                  <a:cs typeface="DejaVu Sans"/>
                  <a:sym typeface="+mn-ea"/>
                </a:rPr>
                <a:t>AI, Digital Twin &amp; Industry Solutions Specialist | Industry 4.0 Specialist | </a:t>
              </a:r>
              <a:r>
                <a:rPr kumimoji="0" lang="en-US" altLang="en-US" sz="2000" b="0" i="1" u="none" strike="noStrike" kern="0" cap="none" spc="0" normalizeH="0" baseline="0" noProof="1">
                  <a:solidFill>
                    <a:schemeClr val="tx1"/>
                  </a:solidFill>
                  <a:latin typeface="DejaVu Sans"/>
                  <a:ea typeface="Arial" panose="020B0604020202020204" pitchFamily="34" charset="0"/>
                  <a:cs typeface="DejaVu Sans"/>
                </a:rPr>
                <a:t>Predictive Solutions Expert |  Marine and Offshore Consultant</a:t>
              </a:r>
            </a:p>
            <a:p>
              <a:pPr marL="12700" marR="0" algn="l" rtl="0" eaLnBrk="1" fontAlgn="auto" latinLnBrk="0" hangingPunct="1">
                <a:lnSpc>
                  <a:spcPct val="100000"/>
                </a:lnSpc>
                <a:spcBef>
                  <a:spcPts val="100"/>
                </a:spcBef>
                <a:buClrTx/>
                <a:buSzTx/>
                <a:buFont typeface="Arial" panose="020B0604020202020204" pitchFamily="34" charset="0"/>
                <a:buNone/>
              </a:pPr>
              <a:r>
                <a:rPr lang="en-US" altLang="en-US" sz="2400" b="1" i="1" dirty="0">
                  <a:latin typeface="Calibri" panose="020F0502020204030204" charset="0"/>
                  <a:ea typeface="Malgun Gothic" panose="020B0503020000020004" pitchFamily="50" charset="-127"/>
                  <a:cs typeface="Calibri" panose="020F0502020204030204" charset="0"/>
                  <a:sym typeface="+mn-ea"/>
                </a:rPr>
                <a:t>Professor of Practice, Andhra University</a:t>
              </a:r>
            </a:p>
            <a:p>
              <a:pPr algn="l"/>
              <a:r>
                <a:rPr lang="zh-CN" altLang="en-US" sz="2400" b="1" dirty="0">
                  <a:latin typeface="Calibri" panose="020F0502020204030204" charset="0"/>
                  <a:ea typeface="Malgun Gothic" panose="020B0503020000020004" pitchFamily="50" charset="-127"/>
                  <a:cs typeface="Calibri" panose="020F0502020204030204" charset="0"/>
                  <a:sym typeface="+mn-ea"/>
                </a:rPr>
                <a:t>📧</a:t>
              </a:r>
              <a:r>
                <a:rPr lang="en-US" altLang="en-US" sz="2400" b="1" dirty="0">
                  <a:latin typeface="Calibri" panose="020F0502020204030204" charset="0"/>
                  <a:ea typeface="Malgun Gothic" panose="020B0503020000020004" pitchFamily="50" charset="-127"/>
                  <a:cs typeface="Calibri" panose="020F0502020204030204" charset="0"/>
                  <a:sym typeface="+mn-ea"/>
                </a:rPr>
                <a:t>  g.giri.iitm@gmail.com</a:t>
              </a:r>
            </a:p>
            <a:p>
              <a:pPr algn="l"/>
              <a:r>
                <a:rPr lang="zh-CN" altLang="en-US" sz="2400" b="1" dirty="0">
                  <a:latin typeface="Calibri" panose="020F0502020204030204" charset="0"/>
                  <a:ea typeface="Malgun Gothic" panose="020B0503020000020004" pitchFamily="50" charset="-127"/>
                  <a:cs typeface="Calibri" panose="020F0502020204030204" charset="0"/>
                  <a:sym typeface="+mn-ea"/>
                </a:rPr>
                <a:t>🔗</a:t>
              </a:r>
              <a:r>
                <a:rPr lang="en-US" altLang="zh-CN" sz="2400" b="1" dirty="0">
                  <a:latin typeface="Calibri" panose="020F0502020204030204" charset="0"/>
                  <a:ea typeface="Malgun Gothic" panose="020B0503020000020004" pitchFamily="50" charset="-127"/>
                  <a:cs typeface="Calibri" panose="020F0502020204030204" charset="0"/>
                  <a:sym typeface="+mn-ea"/>
                </a:rPr>
                <a:t>  </a:t>
              </a:r>
              <a:r>
                <a:rPr lang="en-US" altLang="en-US" sz="2400" b="1" dirty="0">
                  <a:latin typeface="Calibri" panose="020F0502020204030204" charset="0"/>
                  <a:ea typeface="Malgun Gothic" panose="020B0503020000020004" pitchFamily="50" charset="-127"/>
                  <a:cs typeface="Calibri" panose="020F0502020204030204" charset="0"/>
                  <a:sym typeface="+mn-ea"/>
                </a:rPr>
                <a:t>LinkedIn: girigunnu</a:t>
              </a:r>
            </a:p>
            <a:p>
              <a:pPr marL="12700" marR="0" algn="l" rtl="0" eaLnBrk="1" fontAlgn="auto" latinLnBrk="0" hangingPunct="1">
                <a:lnSpc>
                  <a:spcPct val="100000"/>
                </a:lnSpc>
                <a:spcBef>
                  <a:spcPts val="100"/>
                </a:spcBef>
                <a:buClrTx/>
                <a:buSzTx/>
                <a:buFont typeface="Arial" panose="020B0604020202020204" pitchFamily="34" charset="0"/>
                <a:buNone/>
              </a:pPr>
              <a:endParaRPr kumimoji="0" lang="en-US" altLang="en-US" sz="2400" b="0" i="0" u="none" strike="noStrike" kern="0" cap="none" spc="0" normalizeH="0" baseline="0" noProof="1">
                <a:solidFill>
                  <a:schemeClr val="tx1"/>
                </a:solidFill>
                <a:latin typeface="DejaVu Sans"/>
                <a:ea typeface="Arial" panose="020B0604020202020204" pitchFamily="34" charset="0"/>
                <a:cs typeface="DejaVu Sans"/>
              </a:endParaRPr>
            </a:p>
          </p:txBody>
        </p:sp>
        <p:pic>
          <p:nvPicPr>
            <p:cNvPr id="3" name="Picture 2" descr="Photo_Dr_Giri_(1)[1]"/>
            <p:cNvPicPr>
              <a:picLocks noChangeAspect="1"/>
            </p:cNvPicPr>
            <p:nvPr>
              <p:custDataLst>
                <p:tags r:id="rId3"/>
              </p:custDataLst>
            </p:nvPr>
          </p:nvPicPr>
          <p:blipFill>
            <a:blip r:embed="rId5"/>
            <a:stretch>
              <a:fillRect/>
            </a:stretch>
          </p:blipFill>
          <p:spPr>
            <a:xfrm>
              <a:off x="600" y="1679"/>
              <a:ext cx="5489" cy="5163"/>
            </a:xfrm>
            <a:prstGeom prst="rect">
              <a:avLst/>
            </a:prstGeom>
          </p:spPr>
        </p:pic>
      </p:gr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9" name="object 8"/>
          <p:cNvSpPr txBox="1"/>
          <p:nvPr/>
        </p:nvSpPr>
        <p:spPr>
          <a:xfrm>
            <a:off x="5105400" y="1386205"/>
            <a:ext cx="1769110" cy="808990"/>
          </a:xfrm>
          <a:prstGeom prst="rect">
            <a:avLst/>
          </a:prstGeom>
        </p:spPr>
        <p:txBody>
          <a:bodyPr vert="horz" wrap="square" lIns="0" tIns="16510" rIns="0" bIns="0" rtlCol="0">
            <a:spAutoFit/>
          </a:bodyPr>
          <a:lstStyle/>
          <a:p>
            <a:pPr marL="12700">
              <a:lnSpc>
                <a:spcPct val="100000"/>
              </a:lnSpc>
              <a:spcBef>
                <a:spcPts val="130"/>
              </a:spcBef>
            </a:pPr>
            <a:r>
              <a:rPr sz="5150" b="1" spc="-220" dirty="0">
                <a:solidFill>
                  <a:schemeClr val="tx1"/>
                </a:solidFill>
                <a:latin typeface="Roboto"/>
                <a:cs typeface="Roboto"/>
              </a:rPr>
              <a:t>Q&amp;A</a:t>
            </a:r>
          </a:p>
        </p:txBody>
      </p:sp>
      <p:sp>
        <p:nvSpPr>
          <p:cNvPr id="10" name="object 10"/>
          <p:cNvSpPr/>
          <p:nvPr/>
        </p:nvSpPr>
        <p:spPr>
          <a:xfrm>
            <a:off x="5304155" y="2298700"/>
            <a:ext cx="1181100" cy="1130300"/>
          </a:xfrm>
          <a:custGeom>
            <a:avLst/>
            <a:gdLst/>
            <a:ahLst/>
            <a:cxnLst/>
            <a:rect l="l" t="t" r="r" b="b"/>
            <a:pathLst>
              <a:path w="762000" h="760729">
                <a:moveTo>
                  <a:pt x="408910" y="760729"/>
                </a:moveTo>
                <a:lnTo>
                  <a:pt x="352860" y="760729"/>
                </a:lnTo>
                <a:lnTo>
                  <a:pt x="306555" y="754379"/>
                </a:lnTo>
                <a:lnTo>
                  <a:pt x="288309" y="749299"/>
                </a:lnTo>
                <a:lnTo>
                  <a:pt x="279270" y="748029"/>
                </a:lnTo>
                <a:lnTo>
                  <a:pt x="270286" y="744219"/>
                </a:lnTo>
                <a:lnTo>
                  <a:pt x="252530" y="739139"/>
                </a:lnTo>
                <a:lnTo>
                  <a:pt x="243767" y="735329"/>
                </a:lnTo>
                <a:lnTo>
                  <a:pt x="235082" y="732789"/>
                </a:lnTo>
                <a:lnTo>
                  <a:pt x="217986" y="725169"/>
                </a:lnTo>
                <a:lnTo>
                  <a:pt x="209585" y="720089"/>
                </a:lnTo>
                <a:lnTo>
                  <a:pt x="201283" y="716279"/>
                </a:lnTo>
                <a:lnTo>
                  <a:pt x="193088" y="711199"/>
                </a:lnTo>
                <a:lnTo>
                  <a:pt x="185012" y="707389"/>
                </a:lnTo>
                <a:lnTo>
                  <a:pt x="169213" y="697229"/>
                </a:lnTo>
                <a:lnTo>
                  <a:pt x="161499" y="692149"/>
                </a:lnTo>
                <a:lnTo>
                  <a:pt x="153923" y="685799"/>
                </a:lnTo>
                <a:lnTo>
                  <a:pt x="146484" y="680719"/>
                </a:lnTo>
                <a:lnTo>
                  <a:pt x="139181" y="674369"/>
                </a:lnTo>
                <a:lnTo>
                  <a:pt x="132024" y="669289"/>
                </a:lnTo>
                <a:lnTo>
                  <a:pt x="125021" y="662939"/>
                </a:lnTo>
                <a:lnTo>
                  <a:pt x="118172" y="656589"/>
                </a:lnTo>
                <a:lnTo>
                  <a:pt x="111477" y="650239"/>
                </a:lnTo>
                <a:lnTo>
                  <a:pt x="104945" y="642619"/>
                </a:lnTo>
                <a:lnTo>
                  <a:pt x="98582" y="636269"/>
                </a:lnTo>
                <a:lnTo>
                  <a:pt x="92390" y="628649"/>
                </a:lnTo>
                <a:lnTo>
                  <a:pt x="86368" y="622299"/>
                </a:lnTo>
                <a:lnTo>
                  <a:pt x="80523" y="614679"/>
                </a:lnTo>
                <a:lnTo>
                  <a:pt x="54090" y="576579"/>
                </a:lnTo>
                <a:lnTo>
                  <a:pt x="49383" y="567689"/>
                </a:lnTo>
                <a:lnTo>
                  <a:pt x="44873" y="560069"/>
                </a:lnTo>
                <a:lnTo>
                  <a:pt x="40565" y="551179"/>
                </a:lnTo>
                <a:lnTo>
                  <a:pt x="36465" y="543559"/>
                </a:lnTo>
                <a:lnTo>
                  <a:pt x="32572" y="534669"/>
                </a:lnTo>
                <a:lnTo>
                  <a:pt x="28887" y="525779"/>
                </a:lnTo>
                <a:lnTo>
                  <a:pt x="25413" y="516889"/>
                </a:lnTo>
                <a:lnTo>
                  <a:pt x="22156" y="507999"/>
                </a:lnTo>
                <a:lnTo>
                  <a:pt x="19115" y="500379"/>
                </a:lnTo>
                <a:lnTo>
                  <a:pt x="16291" y="490219"/>
                </a:lnTo>
                <a:lnTo>
                  <a:pt x="13685" y="481329"/>
                </a:lnTo>
                <a:lnTo>
                  <a:pt x="11303" y="472439"/>
                </a:lnTo>
                <a:lnTo>
                  <a:pt x="2750" y="426719"/>
                </a:lnTo>
                <a:lnTo>
                  <a:pt x="0" y="370839"/>
                </a:lnTo>
                <a:lnTo>
                  <a:pt x="196" y="365759"/>
                </a:lnTo>
                <a:lnTo>
                  <a:pt x="294" y="363219"/>
                </a:lnTo>
                <a:lnTo>
                  <a:pt x="343" y="361949"/>
                </a:lnTo>
                <a:lnTo>
                  <a:pt x="4008" y="323849"/>
                </a:lnTo>
                <a:lnTo>
                  <a:pt x="11303" y="288289"/>
                </a:lnTo>
                <a:lnTo>
                  <a:pt x="13685" y="278129"/>
                </a:lnTo>
                <a:lnTo>
                  <a:pt x="28887" y="234949"/>
                </a:lnTo>
                <a:lnTo>
                  <a:pt x="32572" y="226059"/>
                </a:lnTo>
                <a:lnTo>
                  <a:pt x="36465" y="217169"/>
                </a:lnTo>
                <a:lnTo>
                  <a:pt x="40565" y="209549"/>
                </a:lnTo>
                <a:lnTo>
                  <a:pt x="44873" y="200659"/>
                </a:lnTo>
                <a:lnTo>
                  <a:pt x="49383" y="193039"/>
                </a:lnTo>
                <a:lnTo>
                  <a:pt x="54090" y="184149"/>
                </a:lnTo>
                <a:lnTo>
                  <a:pt x="58994" y="176529"/>
                </a:lnTo>
                <a:lnTo>
                  <a:pt x="86368" y="138429"/>
                </a:lnTo>
                <a:lnTo>
                  <a:pt x="104945" y="118109"/>
                </a:lnTo>
                <a:lnTo>
                  <a:pt x="111477" y="110489"/>
                </a:lnTo>
                <a:lnTo>
                  <a:pt x="118172" y="104139"/>
                </a:lnTo>
                <a:lnTo>
                  <a:pt x="125021" y="97789"/>
                </a:lnTo>
                <a:lnTo>
                  <a:pt x="132024" y="91439"/>
                </a:lnTo>
                <a:lnTo>
                  <a:pt x="139181" y="86359"/>
                </a:lnTo>
                <a:lnTo>
                  <a:pt x="146484" y="80009"/>
                </a:lnTo>
                <a:lnTo>
                  <a:pt x="193088" y="48259"/>
                </a:lnTo>
                <a:lnTo>
                  <a:pt x="201283" y="44449"/>
                </a:lnTo>
                <a:lnTo>
                  <a:pt x="209585" y="39369"/>
                </a:lnTo>
                <a:lnTo>
                  <a:pt x="235082" y="27939"/>
                </a:lnTo>
                <a:lnTo>
                  <a:pt x="243767" y="25399"/>
                </a:lnTo>
                <a:lnTo>
                  <a:pt x="252530" y="21589"/>
                </a:lnTo>
                <a:lnTo>
                  <a:pt x="261369" y="19049"/>
                </a:lnTo>
                <a:lnTo>
                  <a:pt x="270286" y="15239"/>
                </a:lnTo>
                <a:lnTo>
                  <a:pt x="288309" y="10159"/>
                </a:lnTo>
                <a:lnTo>
                  <a:pt x="297404" y="8889"/>
                </a:lnTo>
                <a:lnTo>
                  <a:pt x="306555" y="6349"/>
                </a:lnTo>
                <a:lnTo>
                  <a:pt x="352860" y="0"/>
                </a:lnTo>
                <a:lnTo>
                  <a:pt x="408910" y="0"/>
                </a:lnTo>
                <a:lnTo>
                  <a:pt x="455214" y="6349"/>
                </a:lnTo>
                <a:lnTo>
                  <a:pt x="464365" y="8889"/>
                </a:lnTo>
                <a:lnTo>
                  <a:pt x="473460" y="10159"/>
                </a:lnTo>
                <a:lnTo>
                  <a:pt x="491483" y="15239"/>
                </a:lnTo>
                <a:lnTo>
                  <a:pt x="500400" y="19049"/>
                </a:lnTo>
                <a:lnTo>
                  <a:pt x="509240" y="21589"/>
                </a:lnTo>
                <a:lnTo>
                  <a:pt x="518002" y="25399"/>
                </a:lnTo>
                <a:lnTo>
                  <a:pt x="526687" y="27939"/>
                </a:lnTo>
                <a:lnTo>
                  <a:pt x="552184" y="39369"/>
                </a:lnTo>
                <a:lnTo>
                  <a:pt x="560487" y="44449"/>
                </a:lnTo>
                <a:lnTo>
                  <a:pt x="568682" y="48259"/>
                </a:lnTo>
                <a:lnTo>
                  <a:pt x="584717" y="58419"/>
                </a:lnTo>
                <a:lnTo>
                  <a:pt x="622589" y="86359"/>
                </a:lnTo>
                <a:lnTo>
                  <a:pt x="629746" y="91439"/>
                </a:lnTo>
                <a:lnTo>
                  <a:pt x="636749" y="97789"/>
                </a:lnTo>
                <a:lnTo>
                  <a:pt x="643598" y="104139"/>
                </a:lnTo>
                <a:lnTo>
                  <a:pt x="650292" y="110489"/>
                </a:lnTo>
                <a:lnTo>
                  <a:pt x="656825" y="118109"/>
                </a:lnTo>
                <a:lnTo>
                  <a:pt x="663187" y="124459"/>
                </a:lnTo>
                <a:lnTo>
                  <a:pt x="692383" y="161289"/>
                </a:lnTo>
                <a:lnTo>
                  <a:pt x="710369" y="189229"/>
                </a:lnTo>
                <a:lnTo>
                  <a:pt x="331176" y="189229"/>
                </a:lnTo>
                <a:lnTo>
                  <a:pt x="305671" y="194309"/>
                </a:lnTo>
                <a:lnTo>
                  <a:pt x="283068" y="204469"/>
                </a:lnTo>
                <a:lnTo>
                  <a:pt x="264873" y="222249"/>
                </a:lnTo>
                <a:lnTo>
                  <a:pt x="252628" y="245047"/>
                </a:lnTo>
                <a:lnTo>
                  <a:pt x="252758" y="245047"/>
                </a:lnTo>
                <a:lnTo>
                  <a:pt x="252148" y="247649"/>
                </a:lnTo>
                <a:lnTo>
                  <a:pt x="261776" y="285749"/>
                </a:lnTo>
                <a:lnTo>
                  <a:pt x="287858" y="294639"/>
                </a:lnTo>
                <a:lnTo>
                  <a:pt x="438977" y="294639"/>
                </a:lnTo>
                <a:lnTo>
                  <a:pt x="436100" y="299719"/>
                </a:lnTo>
                <a:lnTo>
                  <a:pt x="363174" y="341629"/>
                </a:lnTo>
                <a:lnTo>
                  <a:pt x="345166" y="372109"/>
                </a:lnTo>
                <a:lnTo>
                  <a:pt x="345166" y="392429"/>
                </a:lnTo>
                <a:lnTo>
                  <a:pt x="347964" y="406399"/>
                </a:lnTo>
                <a:lnTo>
                  <a:pt x="355603" y="417829"/>
                </a:lnTo>
                <a:lnTo>
                  <a:pt x="366953" y="425449"/>
                </a:lnTo>
                <a:lnTo>
                  <a:pt x="380885" y="427989"/>
                </a:lnTo>
                <a:lnTo>
                  <a:pt x="758840" y="427989"/>
                </a:lnTo>
                <a:lnTo>
                  <a:pt x="757761" y="435609"/>
                </a:lnTo>
                <a:lnTo>
                  <a:pt x="749786" y="474979"/>
                </a:lnTo>
                <a:lnTo>
                  <a:pt x="374569" y="474979"/>
                </a:lnTo>
                <a:lnTo>
                  <a:pt x="368494" y="476249"/>
                </a:lnTo>
                <a:lnTo>
                  <a:pt x="334468" y="510539"/>
                </a:lnTo>
                <a:lnTo>
                  <a:pt x="333260" y="516889"/>
                </a:lnTo>
                <a:lnTo>
                  <a:pt x="333260" y="529589"/>
                </a:lnTo>
                <a:lnTo>
                  <a:pt x="356825" y="565149"/>
                </a:lnTo>
                <a:lnTo>
                  <a:pt x="374569" y="570229"/>
                </a:lnTo>
                <a:lnTo>
                  <a:pt x="711042" y="570229"/>
                </a:lnTo>
                <a:lnTo>
                  <a:pt x="707680" y="576579"/>
                </a:lnTo>
                <a:lnTo>
                  <a:pt x="681247" y="614679"/>
                </a:lnTo>
                <a:lnTo>
                  <a:pt x="669380" y="628649"/>
                </a:lnTo>
                <a:lnTo>
                  <a:pt x="663187" y="636269"/>
                </a:lnTo>
                <a:lnTo>
                  <a:pt x="656825" y="642619"/>
                </a:lnTo>
                <a:lnTo>
                  <a:pt x="650292" y="650239"/>
                </a:lnTo>
                <a:lnTo>
                  <a:pt x="643598" y="656589"/>
                </a:lnTo>
                <a:lnTo>
                  <a:pt x="636749" y="662939"/>
                </a:lnTo>
                <a:lnTo>
                  <a:pt x="629746" y="669289"/>
                </a:lnTo>
                <a:lnTo>
                  <a:pt x="622589" y="674369"/>
                </a:lnTo>
                <a:lnTo>
                  <a:pt x="615286" y="680719"/>
                </a:lnTo>
                <a:lnTo>
                  <a:pt x="607846" y="685799"/>
                </a:lnTo>
                <a:lnTo>
                  <a:pt x="600270" y="692149"/>
                </a:lnTo>
                <a:lnTo>
                  <a:pt x="592557" y="697229"/>
                </a:lnTo>
                <a:lnTo>
                  <a:pt x="576758" y="707389"/>
                </a:lnTo>
                <a:lnTo>
                  <a:pt x="568682" y="711199"/>
                </a:lnTo>
                <a:lnTo>
                  <a:pt x="560487" y="716279"/>
                </a:lnTo>
                <a:lnTo>
                  <a:pt x="552184" y="720089"/>
                </a:lnTo>
                <a:lnTo>
                  <a:pt x="543783" y="725169"/>
                </a:lnTo>
                <a:lnTo>
                  <a:pt x="526687" y="732789"/>
                </a:lnTo>
                <a:lnTo>
                  <a:pt x="518002" y="735329"/>
                </a:lnTo>
                <a:lnTo>
                  <a:pt x="509240" y="739139"/>
                </a:lnTo>
                <a:lnTo>
                  <a:pt x="491483" y="744219"/>
                </a:lnTo>
                <a:lnTo>
                  <a:pt x="482500" y="748029"/>
                </a:lnTo>
                <a:lnTo>
                  <a:pt x="473460" y="749299"/>
                </a:lnTo>
                <a:lnTo>
                  <a:pt x="455214" y="754379"/>
                </a:lnTo>
                <a:lnTo>
                  <a:pt x="408910" y="760729"/>
                </a:lnTo>
                <a:close/>
              </a:path>
              <a:path w="762000" h="760729">
                <a:moveTo>
                  <a:pt x="758840" y="427989"/>
                </a:moveTo>
                <a:lnTo>
                  <a:pt x="380885" y="427989"/>
                </a:lnTo>
                <a:lnTo>
                  <a:pt x="394649" y="425449"/>
                </a:lnTo>
                <a:lnTo>
                  <a:pt x="405944" y="417829"/>
                </a:lnTo>
                <a:lnTo>
                  <a:pt x="413639" y="406399"/>
                </a:lnTo>
                <a:lnTo>
                  <a:pt x="416604" y="392429"/>
                </a:lnTo>
                <a:lnTo>
                  <a:pt x="464675" y="365759"/>
                </a:lnTo>
                <a:lnTo>
                  <a:pt x="484353" y="350519"/>
                </a:lnTo>
                <a:lnTo>
                  <a:pt x="499203" y="330199"/>
                </a:lnTo>
                <a:lnTo>
                  <a:pt x="508584" y="308609"/>
                </a:lnTo>
                <a:lnTo>
                  <a:pt x="511854" y="283209"/>
                </a:lnTo>
                <a:lnTo>
                  <a:pt x="504484" y="247649"/>
                </a:lnTo>
                <a:lnTo>
                  <a:pt x="484376" y="217169"/>
                </a:lnTo>
                <a:lnTo>
                  <a:pt x="454529" y="196849"/>
                </a:lnTo>
                <a:lnTo>
                  <a:pt x="417943" y="189229"/>
                </a:lnTo>
                <a:lnTo>
                  <a:pt x="710369" y="189229"/>
                </a:lnTo>
                <a:lnTo>
                  <a:pt x="712387" y="193039"/>
                </a:lnTo>
                <a:lnTo>
                  <a:pt x="716897" y="200659"/>
                </a:lnTo>
                <a:lnTo>
                  <a:pt x="721205" y="209549"/>
                </a:lnTo>
                <a:lnTo>
                  <a:pt x="725305" y="217169"/>
                </a:lnTo>
                <a:lnTo>
                  <a:pt x="729198" y="226059"/>
                </a:lnTo>
                <a:lnTo>
                  <a:pt x="732883" y="234949"/>
                </a:lnTo>
                <a:lnTo>
                  <a:pt x="736356" y="242569"/>
                </a:lnTo>
                <a:lnTo>
                  <a:pt x="750467" y="288289"/>
                </a:lnTo>
                <a:lnTo>
                  <a:pt x="752627" y="297179"/>
                </a:lnTo>
                <a:lnTo>
                  <a:pt x="760050" y="342899"/>
                </a:lnTo>
                <a:lnTo>
                  <a:pt x="760738" y="350519"/>
                </a:lnTo>
                <a:lnTo>
                  <a:pt x="760853" y="351789"/>
                </a:lnTo>
                <a:lnTo>
                  <a:pt x="761426" y="361949"/>
                </a:lnTo>
                <a:lnTo>
                  <a:pt x="761770" y="370839"/>
                </a:lnTo>
                <a:lnTo>
                  <a:pt x="761672" y="392429"/>
                </a:lnTo>
                <a:lnTo>
                  <a:pt x="759019" y="426719"/>
                </a:lnTo>
                <a:lnTo>
                  <a:pt x="758840" y="427989"/>
                </a:lnTo>
                <a:close/>
              </a:path>
              <a:path w="762000" h="760729">
                <a:moveTo>
                  <a:pt x="252758" y="245047"/>
                </a:moveTo>
                <a:lnTo>
                  <a:pt x="252628" y="245047"/>
                </a:lnTo>
                <a:lnTo>
                  <a:pt x="252859" y="244618"/>
                </a:lnTo>
                <a:lnTo>
                  <a:pt x="252758" y="245047"/>
                </a:lnTo>
                <a:close/>
              </a:path>
              <a:path w="762000" h="760729">
                <a:moveTo>
                  <a:pt x="438977" y="294639"/>
                </a:moveTo>
                <a:lnTo>
                  <a:pt x="287858" y="294639"/>
                </a:lnTo>
                <a:lnTo>
                  <a:pt x="301113" y="290829"/>
                </a:lnTo>
                <a:lnTo>
                  <a:pt x="312136" y="283209"/>
                </a:lnTo>
                <a:lnTo>
                  <a:pt x="319419" y="270509"/>
                </a:lnTo>
                <a:lnTo>
                  <a:pt x="320014" y="269239"/>
                </a:lnTo>
                <a:lnTo>
                  <a:pt x="321651" y="264159"/>
                </a:lnTo>
                <a:lnTo>
                  <a:pt x="326116" y="261619"/>
                </a:lnTo>
                <a:lnTo>
                  <a:pt x="417943" y="261619"/>
                </a:lnTo>
                <a:lnTo>
                  <a:pt x="426666" y="262889"/>
                </a:lnTo>
                <a:lnTo>
                  <a:pt x="433812" y="267969"/>
                </a:lnTo>
                <a:lnTo>
                  <a:pt x="438642" y="275589"/>
                </a:lnTo>
                <a:lnTo>
                  <a:pt x="440416" y="283209"/>
                </a:lnTo>
                <a:lnTo>
                  <a:pt x="440416" y="292099"/>
                </a:lnTo>
                <a:lnTo>
                  <a:pt x="438977" y="294639"/>
                </a:lnTo>
                <a:close/>
              </a:path>
              <a:path w="762000" h="760729">
                <a:moveTo>
                  <a:pt x="711042" y="570229"/>
                </a:moveTo>
                <a:lnTo>
                  <a:pt x="387200" y="570229"/>
                </a:lnTo>
                <a:lnTo>
                  <a:pt x="393275" y="568959"/>
                </a:lnTo>
                <a:lnTo>
                  <a:pt x="404945" y="565149"/>
                </a:lnTo>
                <a:lnTo>
                  <a:pt x="428510" y="529589"/>
                </a:lnTo>
                <a:lnTo>
                  <a:pt x="428510" y="516889"/>
                </a:lnTo>
                <a:lnTo>
                  <a:pt x="404945" y="481329"/>
                </a:lnTo>
                <a:lnTo>
                  <a:pt x="387200" y="474979"/>
                </a:lnTo>
                <a:lnTo>
                  <a:pt x="749786" y="474979"/>
                </a:lnTo>
                <a:lnTo>
                  <a:pt x="748084" y="481329"/>
                </a:lnTo>
                <a:lnTo>
                  <a:pt x="745479" y="490219"/>
                </a:lnTo>
                <a:lnTo>
                  <a:pt x="742654" y="500379"/>
                </a:lnTo>
                <a:lnTo>
                  <a:pt x="739613" y="507999"/>
                </a:lnTo>
                <a:lnTo>
                  <a:pt x="736356" y="516889"/>
                </a:lnTo>
                <a:lnTo>
                  <a:pt x="732883" y="525779"/>
                </a:lnTo>
                <a:lnTo>
                  <a:pt x="729198" y="534669"/>
                </a:lnTo>
                <a:lnTo>
                  <a:pt x="725305" y="543559"/>
                </a:lnTo>
                <a:lnTo>
                  <a:pt x="721205" y="551179"/>
                </a:lnTo>
                <a:lnTo>
                  <a:pt x="716897" y="560069"/>
                </a:lnTo>
                <a:lnTo>
                  <a:pt x="712387" y="567689"/>
                </a:lnTo>
                <a:lnTo>
                  <a:pt x="711042" y="570229"/>
                </a:lnTo>
                <a:close/>
              </a:path>
            </a:pathLst>
          </a:custGeom>
          <a:solidFill>
            <a:srgbClr val="4D87C3"/>
          </a:solidFill>
        </p:spPr>
        <p:txBody>
          <a:bodyPr wrap="square" lIns="0" tIns="0" rIns="0" bIns="0" rtlCol="0"/>
          <a:lstStyle/>
          <a:p>
            <a:endParaRPr/>
          </a:p>
        </p:txBody>
      </p:sp>
      <p:sp>
        <p:nvSpPr>
          <p:cNvPr id="12" name="object 12"/>
          <p:cNvSpPr txBox="1"/>
          <p:nvPr/>
        </p:nvSpPr>
        <p:spPr>
          <a:xfrm>
            <a:off x="2726332" y="3654044"/>
            <a:ext cx="6739255" cy="1277620"/>
          </a:xfrm>
          <a:prstGeom prst="rect">
            <a:avLst/>
          </a:prstGeom>
        </p:spPr>
        <p:txBody>
          <a:bodyPr vert="horz" wrap="square" lIns="0" tIns="12700" rIns="0" bIns="0" rtlCol="0">
            <a:spAutoFit/>
          </a:bodyPr>
          <a:lstStyle/>
          <a:p>
            <a:pPr algn="ctr">
              <a:lnSpc>
                <a:spcPct val="100000"/>
              </a:lnSpc>
              <a:spcBef>
                <a:spcPts val="100"/>
              </a:spcBef>
            </a:pPr>
            <a:r>
              <a:rPr lang="en-US" sz="2400" spc="-155" dirty="0">
                <a:solidFill>
                  <a:schemeClr val="tx1"/>
                </a:solidFill>
                <a:latin typeface="Roboto"/>
                <a:cs typeface="Roboto"/>
              </a:rPr>
              <a:t>W</a:t>
            </a:r>
            <a:r>
              <a:rPr sz="2400" spc="-155" dirty="0">
                <a:solidFill>
                  <a:schemeClr val="tx1"/>
                </a:solidFill>
                <a:latin typeface="Roboto"/>
                <a:cs typeface="Roboto"/>
              </a:rPr>
              <a:t>elcome</a:t>
            </a:r>
            <a:r>
              <a:rPr sz="2400" spc="-25" dirty="0">
                <a:solidFill>
                  <a:schemeClr val="tx1"/>
                </a:solidFill>
                <a:latin typeface="Roboto"/>
                <a:cs typeface="Roboto"/>
              </a:rPr>
              <a:t> </a:t>
            </a:r>
            <a:r>
              <a:rPr sz="2400" spc="-135" dirty="0">
                <a:solidFill>
                  <a:schemeClr val="tx1"/>
                </a:solidFill>
                <a:latin typeface="Roboto"/>
                <a:cs typeface="Roboto"/>
              </a:rPr>
              <a:t>your</a:t>
            </a:r>
            <a:r>
              <a:rPr sz="2400" spc="-25" dirty="0">
                <a:solidFill>
                  <a:schemeClr val="tx1"/>
                </a:solidFill>
                <a:latin typeface="Roboto"/>
                <a:cs typeface="Roboto"/>
              </a:rPr>
              <a:t> </a:t>
            </a:r>
            <a:r>
              <a:rPr sz="2400" spc="-135" dirty="0">
                <a:solidFill>
                  <a:schemeClr val="tx1"/>
                </a:solidFill>
                <a:latin typeface="Roboto"/>
                <a:cs typeface="Roboto"/>
              </a:rPr>
              <a:t>questions</a:t>
            </a:r>
            <a:r>
              <a:rPr sz="2400" spc="-25" dirty="0">
                <a:solidFill>
                  <a:schemeClr val="tx1"/>
                </a:solidFill>
                <a:latin typeface="Roboto"/>
                <a:cs typeface="Roboto"/>
              </a:rPr>
              <a:t> </a:t>
            </a:r>
            <a:r>
              <a:rPr sz="2400" spc="-150" dirty="0">
                <a:solidFill>
                  <a:schemeClr val="tx1"/>
                </a:solidFill>
                <a:latin typeface="Roboto"/>
                <a:cs typeface="Roboto"/>
              </a:rPr>
              <a:t>and</a:t>
            </a:r>
            <a:r>
              <a:rPr sz="2400" spc="-25" dirty="0">
                <a:solidFill>
                  <a:schemeClr val="tx1"/>
                </a:solidFill>
                <a:latin typeface="Roboto"/>
                <a:cs typeface="Roboto"/>
              </a:rPr>
              <a:t> </a:t>
            </a:r>
            <a:r>
              <a:rPr sz="2400" spc="-125" dirty="0">
                <a:solidFill>
                  <a:schemeClr val="tx1"/>
                </a:solidFill>
                <a:latin typeface="Roboto"/>
                <a:cs typeface="Roboto"/>
              </a:rPr>
              <a:t>insights</a:t>
            </a:r>
            <a:r>
              <a:rPr sz="2400" spc="-25" dirty="0">
                <a:solidFill>
                  <a:schemeClr val="tx1"/>
                </a:solidFill>
                <a:latin typeface="Roboto"/>
                <a:cs typeface="Roboto"/>
              </a:rPr>
              <a:t> </a:t>
            </a:r>
            <a:r>
              <a:rPr sz="2400" spc="-150" dirty="0">
                <a:solidFill>
                  <a:schemeClr val="tx1"/>
                </a:solidFill>
                <a:latin typeface="Roboto"/>
                <a:cs typeface="Roboto"/>
              </a:rPr>
              <a:t>from</a:t>
            </a:r>
            <a:r>
              <a:rPr sz="2400" spc="-25" dirty="0">
                <a:solidFill>
                  <a:schemeClr val="tx1"/>
                </a:solidFill>
                <a:latin typeface="Roboto"/>
                <a:cs typeface="Roboto"/>
              </a:rPr>
              <a:t> </a:t>
            </a:r>
            <a:r>
              <a:rPr sz="2400" spc="-100" dirty="0">
                <a:solidFill>
                  <a:schemeClr val="tx1"/>
                </a:solidFill>
                <a:latin typeface="Roboto"/>
                <a:cs typeface="Roboto"/>
              </a:rPr>
              <a:t>all</a:t>
            </a:r>
            <a:r>
              <a:rPr sz="2400" spc="-30" dirty="0">
                <a:solidFill>
                  <a:schemeClr val="tx1"/>
                </a:solidFill>
                <a:latin typeface="Roboto"/>
                <a:cs typeface="Roboto"/>
              </a:rPr>
              <a:t> ranks</a:t>
            </a:r>
            <a:endParaRPr sz="2400">
              <a:solidFill>
                <a:schemeClr val="tx1"/>
              </a:solidFill>
              <a:latin typeface="Roboto"/>
              <a:cs typeface="Roboto"/>
            </a:endParaRPr>
          </a:p>
          <a:p>
            <a:pPr marL="137160" marR="129540" algn="ctr">
              <a:lnSpc>
                <a:spcPct val="114000"/>
              </a:lnSpc>
              <a:spcBef>
                <a:spcPts val="2335"/>
              </a:spcBef>
            </a:pPr>
            <a:r>
              <a:rPr sz="1700" spc="-95" dirty="0">
                <a:solidFill>
                  <a:schemeClr val="tx1"/>
                </a:solidFill>
                <a:latin typeface="Roboto"/>
                <a:cs typeface="Roboto"/>
              </a:rPr>
              <a:t>Your</a:t>
            </a:r>
            <a:r>
              <a:rPr sz="1700" spc="-10" dirty="0">
                <a:solidFill>
                  <a:schemeClr val="tx1"/>
                </a:solidFill>
                <a:latin typeface="Roboto"/>
                <a:cs typeface="Roboto"/>
              </a:rPr>
              <a:t> </a:t>
            </a:r>
            <a:r>
              <a:rPr sz="1700" spc="-90" dirty="0">
                <a:solidFill>
                  <a:schemeClr val="tx1"/>
                </a:solidFill>
                <a:latin typeface="Roboto"/>
                <a:cs typeface="Roboto"/>
              </a:rPr>
              <a:t>feedback</a:t>
            </a:r>
            <a:r>
              <a:rPr sz="1700" spc="-10" dirty="0">
                <a:solidFill>
                  <a:schemeClr val="tx1"/>
                </a:solidFill>
                <a:latin typeface="Roboto"/>
                <a:cs typeface="Roboto"/>
              </a:rPr>
              <a:t> </a:t>
            </a:r>
            <a:r>
              <a:rPr sz="1700" spc="-80" dirty="0">
                <a:solidFill>
                  <a:schemeClr val="tx1"/>
                </a:solidFill>
                <a:latin typeface="Roboto"/>
                <a:cs typeface="Roboto"/>
              </a:rPr>
              <a:t>helps</a:t>
            </a:r>
            <a:r>
              <a:rPr sz="1700" spc="-10" dirty="0">
                <a:solidFill>
                  <a:schemeClr val="tx1"/>
                </a:solidFill>
                <a:latin typeface="Roboto"/>
                <a:cs typeface="Roboto"/>
              </a:rPr>
              <a:t> </a:t>
            </a:r>
            <a:r>
              <a:rPr sz="1700" spc="-80" dirty="0">
                <a:solidFill>
                  <a:schemeClr val="tx1"/>
                </a:solidFill>
                <a:latin typeface="Roboto"/>
                <a:cs typeface="Roboto"/>
              </a:rPr>
              <a:t>us</a:t>
            </a:r>
            <a:r>
              <a:rPr sz="1700" spc="-10" dirty="0">
                <a:solidFill>
                  <a:schemeClr val="tx1"/>
                </a:solidFill>
                <a:latin typeface="Roboto"/>
                <a:cs typeface="Roboto"/>
              </a:rPr>
              <a:t> </a:t>
            </a:r>
            <a:r>
              <a:rPr sz="1700" spc="-95" dirty="0">
                <a:solidFill>
                  <a:schemeClr val="tx1"/>
                </a:solidFill>
                <a:latin typeface="Roboto"/>
                <a:cs typeface="Roboto"/>
              </a:rPr>
              <a:t>improve</a:t>
            </a:r>
            <a:r>
              <a:rPr sz="1700" spc="-10" dirty="0">
                <a:solidFill>
                  <a:schemeClr val="tx1"/>
                </a:solidFill>
                <a:latin typeface="Roboto"/>
                <a:cs typeface="Roboto"/>
              </a:rPr>
              <a:t> </a:t>
            </a:r>
            <a:r>
              <a:rPr sz="1700" spc="-75" dirty="0">
                <a:solidFill>
                  <a:schemeClr val="tx1"/>
                </a:solidFill>
                <a:latin typeface="Roboto"/>
                <a:cs typeface="Roboto"/>
              </a:rPr>
              <a:t>our</a:t>
            </a:r>
            <a:r>
              <a:rPr sz="1700" spc="-5" dirty="0">
                <a:solidFill>
                  <a:schemeClr val="tx1"/>
                </a:solidFill>
                <a:latin typeface="Roboto"/>
                <a:cs typeface="Roboto"/>
              </a:rPr>
              <a:t> </a:t>
            </a:r>
            <a:r>
              <a:rPr sz="1700" spc="-105" dirty="0">
                <a:solidFill>
                  <a:schemeClr val="tx1"/>
                </a:solidFill>
                <a:latin typeface="Roboto"/>
                <a:cs typeface="Roboto"/>
              </a:rPr>
              <a:t>CBPM</a:t>
            </a:r>
            <a:r>
              <a:rPr sz="1700" spc="-10" dirty="0">
                <a:solidFill>
                  <a:schemeClr val="tx1"/>
                </a:solidFill>
                <a:latin typeface="Roboto"/>
                <a:cs typeface="Roboto"/>
              </a:rPr>
              <a:t> </a:t>
            </a:r>
            <a:r>
              <a:rPr sz="1700" spc="-80" dirty="0">
                <a:solidFill>
                  <a:schemeClr val="tx1"/>
                </a:solidFill>
                <a:latin typeface="Roboto"/>
                <a:cs typeface="Roboto"/>
              </a:rPr>
              <a:t>implementation</a:t>
            </a:r>
            <a:r>
              <a:rPr sz="1700" spc="-10" dirty="0">
                <a:solidFill>
                  <a:schemeClr val="tx1"/>
                </a:solidFill>
                <a:latin typeface="Roboto"/>
                <a:cs typeface="Roboto"/>
              </a:rPr>
              <a:t> </a:t>
            </a:r>
            <a:r>
              <a:rPr sz="1700" spc="-85" dirty="0">
                <a:solidFill>
                  <a:schemeClr val="tx1"/>
                </a:solidFill>
                <a:latin typeface="Roboto"/>
                <a:cs typeface="Roboto"/>
              </a:rPr>
              <a:t>and</a:t>
            </a:r>
            <a:r>
              <a:rPr sz="1700" spc="-10" dirty="0">
                <a:solidFill>
                  <a:schemeClr val="tx1"/>
                </a:solidFill>
                <a:latin typeface="Roboto"/>
                <a:cs typeface="Roboto"/>
              </a:rPr>
              <a:t> </a:t>
            </a:r>
            <a:r>
              <a:rPr sz="1700" spc="-90" dirty="0">
                <a:solidFill>
                  <a:schemeClr val="tx1"/>
                </a:solidFill>
                <a:latin typeface="Roboto"/>
                <a:cs typeface="Roboto"/>
              </a:rPr>
              <a:t>ensures</a:t>
            </a:r>
            <a:r>
              <a:rPr sz="1700" spc="-10" dirty="0">
                <a:solidFill>
                  <a:schemeClr val="tx1"/>
                </a:solidFill>
                <a:latin typeface="Roboto"/>
                <a:cs typeface="Roboto"/>
              </a:rPr>
              <a:t> </a:t>
            </a:r>
            <a:r>
              <a:rPr sz="1700" spc="-25" dirty="0">
                <a:solidFill>
                  <a:schemeClr val="tx1"/>
                </a:solidFill>
                <a:latin typeface="Roboto"/>
                <a:cs typeface="Roboto"/>
              </a:rPr>
              <a:t>it </a:t>
            </a:r>
            <a:r>
              <a:rPr sz="1700" spc="-95" dirty="0">
                <a:solidFill>
                  <a:schemeClr val="tx1"/>
                </a:solidFill>
                <a:latin typeface="Roboto"/>
                <a:cs typeface="Roboto"/>
              </a:rPr>
              <a:t>meets</a:t>
            </a:r>
            <a:r>
              <a:rPr sz="1700" spc="-10" dirty="0">
                <a:solidFill>
                  <a:schemeClr val="tx1"/>
                </a:solidFill>
                <a:latin typeface="Roboto"/>
                <a:cs typeface="Roboto"/>
              </a:rPr>
              <a:t> </a:t>
            </a:r>
            <a:r>
              <a:rPr sz="1700" spc="-80" dirty="0">
                <a:solidFill>
                  <a:schemeClr val="tx1"/>
                </a:solidFill>
                <a:latin typeface="Roboto"/>
                <a:cs typeface="Roboto"/>
              </a:rPr>
              <a:t>the</a:t>
            </a:r>
            <a:r>
              <a:rPr sz="1700" spc="-10" dirty="0">
                <a:solidFill>
                  <a:schemeClr val="tx1"/>
                </a:solidFill>
                <a:latin typeface="Roboto"/>
                <a:cs typeface="Roboto"/>
              </a:rPr>
              <a:t> </a:t>
            </a:r>
            <a:r>
              <a:rPr sz="1700" spc="-70" dirty="0">
                <a:solidFill>
                  <a:schemeClr val="tx1"/>
                </a:solidFill>
                <a:latin typeface="Roboto"/>
                <a:cs typeface="Roboto"/>
              </a:rPr>
              <a:t>real-</a:t>
            </a:r>
            <a:r>
              <a:rPr sz="1700" spc="-85" dirty="0">
                <a:solidFill>
                  <a:schemeClr val="tx1"/>
                </a:solidFill>
                <a:latin typeface="Roboto"/>
                <a:cs typeface="Roboto"/>
              </a:rPr>
              <a:t>world</a:t>
            </a:r>
            <a:r>
              <a:rPr sz="1700" spc="-10" dirty="0">
                <a:solidFill>
                  <a:schemeClr val="tx1"/>
                </a:solidFill>
                <a:latin typeface="Roboto"/>
                <a:cs typeface="Roboto"/>
              </a:rPr>
              <a:t> </a:t>
            </a:r>
            <a:r>
              <a:rPr sz="1700" spc="-90" dirty="0">
                <a:solidFill>
                  <a:schemeClr val="tx1"/>
                </a:solidFill>
                <a:latin typeface="Roboto"/>
                <a:cs typeface="Roboto"/>
              </a:rPr>
              <a:t>needs</a:t>
            </a:r>
            <a:r>
              <a:rPr sz="1700" spc="-10" dirty="0">
                <a:solidFill>
                  <a:schemeClr val="tx1"/>
                </a:solidFill>
                <a:latin typeface="Roboto"/>
                <a:cs typeface="Roboto"/>
              </a:rPr>
              <a:t> </a:t>
            </a:r>
            <a:r>
              <a:rPr sz="1700" spc="-80" dirty="0">
                <a:solidFill>
                  <a:schemeClr val="tx1"/>
                </a:solidFill>
                <a:latin typeface="Roboto"/>
                <a:cs typeface="Roboto"/>
              </a:rPr>
              <a:t>of</a:t>
            </a:r>
            <a:r>
              <a:rPr sz="1700" spc="-10" dirty="0">
                <a:solidFill>
                  <a:schemeClr val="tx1"/>
                </a:solidFill>
                <a:latin typeface="Roboto"/>
                <a:cs typeface="Roboto"/>
              </a:rPr>
              <a:t> </a:t>
            </a:r>
            <a:r>
              <a:rPr sz="1700" spc="-75" dirty="0">
                <a:solidFill>
                  <a:schemeClr val="tx1"/>
                </a:solidFill>
                <a:latin typeface="Roboto"/>
                <a:cs typeface="Roboto"/>
              </a:rPr>
              <a:t>our</a:t>
            </a:r>
            <a:r>
              <a:rPr sz="1700" spc="-5" dirty="0">
                <a:solidFill>
                  <a:schemeClr val="tx1"/>
                </a:solidFill>
                <a:latin typeface="Roboto"/>
                <a:cs typeface="Roboto"/>
              </a:rPr>
              <a:t> </a:t>
            </a:r>
            <a:r>
              <a:rPr sz="1700" spc="-10" dirty="0">
                <a:solidFill>
                  <a:schemeClr val="tx1"/>
                </a:solidFill>
                <a:latin typeface="Roboto"/>
                <a:cs typeface="Roboto"/>
              </a:rPr>
              <a:t>fleet</a:t>
            </a:r>
          </a:p>
        </p:txBody>
      </p:sp>
    </p:spTree>
  </p:cSld>
  <p:clrMapOvr>
    <a:masterClrMapping/>
  </p:clrMapOvr>
  <mc:AlternateContent xmlns:mc="http://schemas.openxmlformats.org/markup-compatibility/2006" xmlns:p14="http://schemas.microsoft.com/office/powerpoint/2010/main">
    <mc:Choice Requires="p14">
      <p:transition spd="slow"/>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b="1" dirty="0">
                <a:ln/>
                <a:solidFill>
                  <a:schemeClr val="accent1">
                    <a:lumMod val="50000"/>
                  </a:schemeClr>
                </a:solidFill>
                <a:effectLst>
                  <a:outerShdw blurRad="38100" dist="19050" dir="2700000" algn="tl" rotWithShape="0">
                    <a:schemeClr val="dk1">
                      <a:alpha val="40000"/>
                    </a:schemeClr>
                  </a:outerShdw>
                </a:effectLst>
                <a:sym typeface="+mn-ea"/>
              </a:rPr>
              <a:t>Applications of GIS</a:t>
            </a:r>
          </a:p>
        </p:txBody>
      </p:sp>
      <p:sp>
        <p:nvSpPr>
          <p:cNvPr id="10" name="object 9"/>
          <p:cNvSpPr txBox="1"/>
          <p:nvPr>
            <p:custDataLst>
              <p:tags r:id="rId1"/>
            </p:custDataLst>
          </p:nvPr>
        </p:nvSpPr>
        <p:spPr>
          <a:xfrm>
            <a:off x="974882" y="1585861"/>
            <a:ext cx="10584771" cy="4302125"/>
          </a:xfrm>
          <a:prstGeom prst="rect">
            <a:avLst/>
          </a:prstGeom>
        </p:spPr>
        <p:txBody>
          <a:bodyPr vert="horz" wrap="square" lIns="0" tIns="12700" rIns="0" bIns="0" rtlCol="0">
            <a:noAutofit/>
          </a:bodyPr>
          <a:lstStyle/>
          <a:p>
            <a:pPr marL="12700" algn="just">
              <a:spcBef>
                <a:spcPts val="100"/>
              </a:spcBef>
            </a:pPr>
            <a:r>
              <a:rPr lang="en-US" altLang="en-US" sz="2400" b="1" kern="0" noProof="1">
                <a:latin typeface="DejaVu Sans"/>
                <a:ea typeface="Arial" panose="020B0604020202020204" pitchFamily="34" charset="0"/>
                <a:cs typeface="DejaVu Sans"/>
              </a:rPr>
              <a:t>Environmental </a:t>
            </a:r>
            <a:r>
              <a:rPr lang="en-US" altLang="en-US" sz="2400" b="1" kern="0" noProof="1" smtClean="0">
                <a:latin typeface="DejaVu Sans"/>
                <a:ea typeface="Arial" panose="020B0604020202020204" pitchFamily="34" charset="0"/>
                <a:cs typeface="DejaVu Sans"/>
              </a:rPr>
              <a:t>Sciences</a:t>
            </a:r>
          </a:p>
          <a:p>
            <a:pPr marL="12700" algn="just">
              <a:spcBef>
                <a:spcPts val="100"/>
              </a:spcBef>
            </a:pPr>
            <a:endParaRPr lang="en-US" altLang="en-US" sz="2400" b="1" kern="0" noProof="1">
              <a:latin typeface="DejaVu Sans"/>
              <a:ea typeface="Arial" panose="020B0604020202020204" pitchFamily="34" charset="0"/>
              <a:cs typeface="DejaVu Sans"/>
            </a:endParaRPr>
          </a:p>
          <a:p>
            <a:pPr marL="355600" indent="-342900" algn="just">
              <a:spcBef>
                <a:spcPts val="100"/>
              </a:spcBef>
              <a:buFont typeface="Arial" panose="020B0604020202020204" pitchFamily="34" charset="0"/>
              <a:buChar char="•"/>
            </a:pPr>
            <a:r>
              <a:rPr lang="en-US" altLang="en-US" sz="2400" kern="0" noProof="1" smtClean="0">
                <a:latin typeface="DejaVu Sans"/>
                <a:ea typeface="Arial" panose="020B0604020202020204" pitchFamily="34" charset="0"/>
                <a:cs typeface="DejaVu Sans"/>
              </a:rPr>
              <a:t>Monitoring </a:t>
            </a:r>
            <a:r>
              <a:rPr lang="en-US" altLang="en-US" sz="2400" kern="0" noProof="1">
                <a:latin typeface="DejaVu Sans"/>
                <a:ea typeface="Arial" panose="020B0604020202020204" pitchFamily="34" charset="0"/>
                <a:cs typeface="DejaVu Sans"/>
              </a:rPr>
              <a:t>environmental </a:t>
            </a:r>
            <a:r>
              <a:rPr lang="en-US" altLang="en-US" sz="2400" kern="0" noProof="1" smtClean="0">
                <a:latin typeface="DejaVu Sans"/>
                <a:ea typeface="Arial" panose="020B0604020202020204" pitchFamily="34" charset="0"/>
                <a:cs typeface="DejaVu Sans"/>
              </a:rPr>
              <a:t>risk</a:t>
            </a:r>
          </a:p>
          <a:p>
            <a:pPr marL="355600" indent="-342900" algn="just">
              <a:spcBef>
                <a:spcPts val="100"/>
              </a:spcBef>
              <a:buFont typeface="Arial" panose="020B0604020202020204" pitchFamily="34" charset="0"/>
              <a:buChar char="•"/>
            </a:pPr>
            <a:endParaRPr lang="en-US" altLang="en-US" sz="2400" kern="0" noProof="1">
              <a:latin typeface="DejaVu Sans"/>
              <a:ea typeface="Arial" panose="020B0604020202020204" pitchFamily="34" charset="0"/>
              <a:cs typeface="DejaVu Sans"/>
            </a:endParaRPr>
          </a:p>
          <a:p>
            <a:pPr marL="355600" indent="-342900" algn="just">
              <a:spcBef>
                <a:spcPts val="100"/>
              </a:spcBef>
              <a:buFont typeface="Arial" panose="020B0604020202020204" pitchFamily="34" charset="0"/>
              <a:buChar char="•"/>
            </a:pPr>
            <a:r>
              <a:rPr lang="en-US" altLang="en-US" sz="2400" kern="0" noProof="1" smtClean="0">
                <a:latin typeface="DejaVu Sans"/>
                <a:ea typeface="Arial" panose="020B0604020202020204" pitchFamily="34" charset="0"/>
                <a:cs typeface="DejaVu Sans"/>
              </a:rPr>
              <a:t>Modeling </a:t>
            </a:r>
            <a:r>
              <a:rPr lang="en-US" altLang="en-US" sz="2400" kern="0" noProof="1">
                <a:latin typeface="DejaVu Sans"/>
                <a:ea typeface="Arial" panose="020B0604020202020204" pitchFamily="34" charset="0"/>
                <a:cs typeface="DejaVu Sans"/>
              </a:rPr>
              <a:t>storm water </a:t>
            </a:r>
            <a:r>
              <a:rPr lang="en-US" altLang="en-US" sz="2400" kern="0" noProof="1" smtClean="0">
                <a:latin typeface="DejaVu Sans"/>
                <a:ea typeface="Arial" panose="020B0604020202020204" pitchFamily="34" charset="0"/>
                <a:cs typeface="DejaVu Sans"/>
              </a:rPr>
              <a:t>runoff</a:t>
            </a:r>
          </a:p>
          <a:p>
            <a:pPr marL="355600" indent="-342900" algn="just">
              <a:spcBef>
                <a:spcPts val="100"/>
              </a:spcBef>
              <a:buFont typeface="Arial" panose="020B0604020202020204" pitchFamily="34" charset="0"/>
              <a:buChar char="•"/>
            </a:pPr>
            <a:endParaRPr lang="en-US" altLang="en-US" sz="2400" kern="0" noProof="1">
              <a:latin typeface="DejaVu Sans"/>
              <a:ea typeface="Arial" panose="020B0604020202020204" pitchFamily="34" charset="0"/>
              <a:cs typeface="DejaVu Sans"/>
            </a:endParaRPr>
          </a:p>
          <a:p>
            <a:pPr marL="355600" indent="-342900" algn="just">
              <a:spcBef>
                <a:spcPts val="100"/>
              </a:spcBef>
              <a:buFont typeface="Arial" panose="020B0604020202020204" pitchFamily="34" charset="0"/>
              <a:buChar char="•"/>
            </a:pPr>
            <a:r>
              <a:rPr lang="en-US" altLang="en-US" sz="2400" kern="0" noProof="1" smtClean="0">
                <a:latin typeface="DejaVu Sans"/>
                <a:ea typeface="Arial" panose="020B0604020202020204" pitchFamily="34" charset="0"/>
                <a:cs typeface="DejaVu Sans"/>
              </a:rPr>
              <a:t>Management </a:t>
            </a:r>
            <a:r>
              <a:rPr lang="en-US" altLang="en-US" sz="2400" kern="0" noProof="1">
                <a:latin typeface="DejaVu Sans"/>
                <a:ea typeface="Arial" panose="020B0604020202020204" pitchFamily="34" charset="0"/>
                <a:cs typeface="DejaVu Sans"/>
              </a:rPr>
              <a:t>of watersheds, floodplains</a:t>
            </a:r>
            <a:r>
              <a:rPr lang="en-US" altLang="en-US" sz="2400" kern="0" noProof="1" smtClean="0">
                <a:latin typeface="DejaVu Sans"/>
                <a:ea typeface="Arial" panose="020B0604020202020204" pitchFamily="34" charset="0"/>
                <a:cs typeface="DejaVu Sans"/>
              </a:rPr>
              <a:t>, </a:t>
            </a:r>
            <a:r>
              <a:rPr lang="en-US" altLang="en-US" sz="2400" kern="0" noProof="1">
                <a:latin typeface="DejaVu Sans"/>
                <a:ea typeface="Arial" panose="020B0604020202020204" pitchFamily="34" charset="0"/>
                <a:cs typeface="DejaVu Sans"/>
              </a:rPr>
              <a:t>wetlands, forests, </a:t>
            </a:r>
            <a:r>
              <a:rPr lang="en-US" altLang="en-US" sz="2400" kern="0" noProof="1" smtClean="0">
                <a:latin typeface="DejaVu Sans"/>
                <a:ea typeface="Arial" panose="020B0604020202020204" pitchFamily="34" charset="0"/>
                <a:cs typeface="DejaVu Sans"/>
              </a:rPr>
              <a:t>aquifers</a:t>
            </a:r>
          </a:p>
          <a:p>
            <a:pPr marL="355600" indent="-342900" algn="just">
              <a:spcBef>
                <a:spcPts val="100"/>
              </a:spcBef>
              <a:buFont typeface="Arial" panose="020B0604020202020204" pitchFamily="34" charset="0"/>
              <a:buChar char="•"/>
            </a:pPr>
            <a:endParaRPr lang="en-US" altLang="en-US" sz="2400" kern="0" noProof="1">
              <a:latin typeface="DejaVu Sans"/>
              <a:ea typeface="Arial" panose="020B0604020202020204" pitchFamily="34" charset="0"/>
              <a:cs typeface="DejaVu Sans"/>
            </a:endParaRPr>
          </a:p>
          <a:p>
            <a:pPr marL="355600" indent="-342900" algn="just">
              <a:spcBef>
                <a:spcPts val="100"/>
              </a:spcBef>
              <a:buFont typeface="Arial" panose="020B0604020202020204" pitchFamily="34" charset="0"/>
              <a:buChar char="•"/>
            </a:pPr>
            <a:r>
              <a:rPr lang="en-US" altLang="en-US" sz="2400" kern="0" noProof="1" smtClean="0">
                <a:latin typeface="DejaVu Sans"/>
                <a:ea typeface="Arial" panose="020B0604020202020204" pitchFamily="34" charset="0"/>
                <a:cs typeface="DejaVu Sans"/>
              </a:rPr>
              <a:t>Environmental </a:t>
            </a:r>
            <a:r>
              <a:rPr lang="en-US" altLang="en-US" sz="2400" kern="0" noProof="1">
                <a:latin typeface="DejaVu Sans"/>
                <a:ea typeface="Arial" panose="020B0604020202020204" pitchFamily="34" charset="0"/>
                <a:cs typeface="DejaVu Sans"/>
              </a:rPr>
              <a:t>Impact </a:t>
            </a:r>
            <a:r>
              <a:rPr lang="en-US" altLang="en-US" sz="2400" kern="0" noProof="1" smtClean="0">
                <a:latin typeface="DejaVu Sans"/>
                <a:ea typeface="Arial" panose="020B0604020202020204" pitchFamily="34" charset="0"/>
                <a:cs typeface="DejaVu Sans"/>
              </a:rPr>
              <a:t>Analysis</a:t>
            </a:r>
          </a:p>
          <a:p>
            <a:pPr marL="355600" indent="-342900" algn="just">
              <a:spcBef>
                <a:spcPts val="100"/>
              </a:spcBef>
              <a:buFont typeface="Arial" panose="020B0604020202020204" pitchFamily="34" charset="0"/>
              <a:buChar char="•"/>
            </a:pPr>
            <a:endParaRPr lang="en-US" altLang="en-US" sz="2400" kern="0" noProof="1">
              <a:latin typeface="DejaVu Sans"/>
              <a:ea typeface="Arial" panose="020B0604020202020204" pitchFamily="34" charset="0"/>
              <a:cs typeface="DejaVu Sans"/>
            </a:endParaRPr>
          </a:p>
          <a:p>
            <a:pPr marL="355600" indent="-342900" algn="just">
              <a:spcBef>
                <a:spcPts val="100"/>
              </a:spcBef>
              <a:buFont typeface="Arial" panose="020B0604020202020204" pitchFamily="34" charset="0"/>
              <a:buChar char="•"/>
            </a:pPr>
            <a:r>
              <a:rPr lang="en-US" altLang="en-US" sz="2400" kern="0" noProof="1" smtClean="0">
                <a:latin typeface="DejaVu Sans"/>
                <a:ea typeface="Arial" panose="020B0604020202020204" pitchFamily="34" charset="0"/>
                <a:cs typeface="DejaVu Sans"/>
              </a:rPr>
              <a:t>Hazardous </a:t>
            </a:r>
            <a:r>
              <a:rPr lang="en-US" altLang="en-US" sz="2400" kern="0" noProof="1">
                <a:latin typeface="DejaVu Sans"/>
                <a:ea typeface="Arial" panose="020B0604020202020204" pitchFamily="34" charset="0"/>
                <a:cs typeface="DejaVu Sans"/>
              </a:rPr>
              <a:t>or toxic facility </a:t>
            </a:r>
            <a:r>
              <a:rPr lang="en-US" altLang="en-US" sz="2400" kern="0" noProof="1" smtClean="0">
                <a:latin typeface="DejaVu Sans"/>
                <a:ea typeface="Arial" panose="020B0604020202020204" pitchFamily="34" charset="0"/>
                <a:cs typeface="DejaVu Sans"/>
              </a:rPr>
              <a:t>siting</a:t>
            </a:r>
          </a:p>
          <a:p>
            <a:pPr marL="355600" indent="-342900" algn="just">
              <a:spcBef>
                <a:spcPts val="100"/>
              </a:spcBef>
              <a:buFont typeface="Arial" panose="020B0604020202020204" pitchFamily="34" charset="0"/>
              <a:buChar char="•"/>
            </a:pPr>
            <a:endParaRPr lang="en-US" altLang="en-US" sz="2400" kern="0" noProof="1">
              <a:latin typeface="DejaVu Sans"/>
              <a:ea typeface="Arial" panose="020B0604020202020204" pitchFamily="34" charset="0"/>
              <a:cs typeface="DejaVu Sans"/>
            </a:endParaRPr>
          </a:p>
          <a:p>
            <a:pPr marL="355600" indent="-342900" algn="just">
              <a:spcBef>
                <a:spcPts val="100"/>
              </a:spcBef>
              <a:buFont typeface="Arial" panose="020B0604020202020204" pitchFamily="34" charset="0"/>
              <a:buChar char="•"/>
            </a:pPr>
            <a:r>
              <a:rPr lang="en-US" altLang="en-US" sz="2400" kern="0" noProof="1" smtClean="0">
                <a:latin typeface="DejaVu Sans"/>
                <a:ea typeface="Arial" panose="020B0604020202020204" pitchFamily="34" charset="0"/>
                <a:cs typeface="DejaVu Sans"/>
              </a:rPr>
              <a:t>Groundwater </a:t>
            </a:r>
            <a:r>
              <a:rPr lang="en-US" altLang="en-US" sz="2400" kern="0" noProof="1">
                <a:latin typeface="DejaVu Sans"/>
                <a:ea typeface="Arial" panose="020B0604020202020204" pitchFamily="34" charset="0"/>
                <a:cs typeface="DejaVu Sans"/>
              </a:rPr>
              <a:t>modeling and </a:t>
            </a:r>
            <a:r>
              <a:rPr lang="en-US" altLang="en-US" sz="2400" kern="0" noProof="1" smtClean="0">
                <a:latin typeface="DejaVu Sans"/>
                <a:ea typeface="Arial" panose="020B0604020202020204" pitchFamily="34" charset="0"/>
                <a:cs typeface="DejaVu Sans"/>
              </a:rPr>
              <a:t>contamination tracking</a:t>
            </a:r>
            <a:endParaRPr lang="en-US" altLang="en-US" sz="2400" kern="0" noProof="1">
              <a:latin typeface="DejaVu Sans"/>
              <a:ea typeface="Arial" panose="020B0604020202020204" pitchFamily="34" charset="0"/>
              <a:cs typeface="DejaVu Sans"/>
            </a:endParaRPr>
          </a:p>
        </p:txBody>
      </p:sp>
    </p:spTree>
    <p:extLst>
      <p:ext uri="{BB962C8B-B14F-4D97-AF65-F5344CB8AC3E}">
        <p14:creationId xmlns:p14="http://schemas.microsoft.com/office/powerpoint/2010/main" val="300328047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b="1" dirty="0">
                <a:ln/>
                <a:solidFill>
                  <a:schemeClr val="accent1">
                    <a:lumMod val="50000"/>
                  </a:schemeClr>
                </a:solidFill>
                <a:effectLst>
                  <a:outerShdw blurRad="38100" dist="19050" dir="2700000" algn="tl" rotWithShape="0">
                    <a:schemeClr val="dk1">
                      <a:alpha val="40000"/>
                    </a:schemeClr>
                  </a:outerShdw>
                </a:effectLst>
                <a:sym typeface="+mn-ea"/>
              </a:rPr>
              <a:t>Applications of GIS</a:t>
            </a:r>
          </a:p>
        </p:txBody>
      </p:sp>
      <p:sp>
        <p:nvSpPr>
          <p:cNvPr id="10" name="object 9"/>
          <p:cNvSpPr txBox="1"/>
          <p:nvPr>
            <p:custDataLst>
              <p:tags r:id="rId1"/>
            </p:custDataLst>
          </p:nvPr>
        </p:nvSpPr>
        <p:spPr>
          <a:xfrm>
            <a:off x="974882" y="1585861"/>
            <a:ext cx="10584771" cy="4302125"/>
          </a:xfrm>
          <a:prstGeom prst="rect">
            <a:avLst/>
          </a:prstGeom>
        </p:spPr>
        <p:txBody>
          <a:bodyPr vert="horz" wrap="square" lIns="0" tIns="12700" rIns="0" bIns="0" rtlCol="0">
            <a:noAutofit/>
          </a:bodyPr>
          <a:lstStyle/>
          <a:p>
            <a:pPr marL="12700" algn="just">
              <a:spcBef>
                <a:spcPts val="100"/>
              </a:spcBef>
            </a:pPr>
            <a:r>
              <a:rPr lang="en-US" altLang="en-US" sz="2400" b="1" kern="0" noProof="1">
                <a:latin typeface="DejaVu Sans"/>
                <a:ea typeface="Arial" panose="020B0604020202020204" pitchFamily="34" charset="0"/>
                <a:cs typeface="DejaVu Sans"/>
              </a:rPr>
              <a:t>Political </a:t>
            </a:r>
            <a:r>
              <a:rPr lang="en-US" altLang="en-US" sz="2400" b="1" kern="0" noProof="1" smtClean="0">
                <a:latin typeface="DejaVu Sans"/>
                <a:ea typeface="Arial" panose="020B0604020202020204" pitchFamily="34" charset="0"/>
                <a:cs typeface="DejaVu Sans"/>
              </a:rPr>
              <a:t>Science</a:t>
            </a:r>
          </a:p>
          <a:p>
            <a:pPr marL="12700" algn="just">
              <a:spcBef>
                <a:spcPts val="100"/>
              </a:spcBef>
            </a:pPr>
            <a:endParaRPr lang="en-US" altLang="en-US" sz="2400" b="1" kern="0" noProof="1">
              <a:latin typeface="DejaVu Sans"/>
              <a:ea typeface="Arial" panose="020B0604020202020204" pitchFamily="34" charset="0"/>
              <a:cs typeface="DejaVu Sans"/>
            </a:endParaRPr>
          </a:p>
          <a:p>
            <a:pPr marL="355600" indent="-342900" algn="just">
              <a:spcBef>
                <a:spcPts val="100"/>
              </a:spcBef>
              <a:buFont typeface="Arial" panose="020B0604020202020204" pitchFamily="34" charset="0"/>
              <a:buChar char="•"/>
            </a:pPr>
            <a:r>
              <a:rPr lang="en-US" altLang="en-US" sz="2400" kern="0" noProof="1" smtClean="0">
                <a:latin typeface="DejaVu Sans"/>
                <a:ea typeface="Arial" panose="020B0604020202020204" pitchFamily="34" charset="0"/>
                <a:cs typeface="DejaVu Sans"/>
              </a:rPr>
              <a:t>Redistricting</a:t>
            </a:r>
          </a:p>
          <a:p>
            <a:pPr marL="355600" indent="-342900" algn="just">
              <a:spcBef>
                <a:spcPts val="100"/>
              </a:spcBef>
              <a:buFont typeface="Arial" panose="020B0604020202020204" pitchFamily="34" charset="0"/>
              <a:buChar char="•"/>
            </a:pPr>
            <a:endParaRPr lang="en-US" altLang="en-US" sz="2400" kern="0" noProof="1">
              <a:latin typeface="DejaVu Sans"/>
              <a:ea typeface="Arial" panose="020B0604020202020204" pitchFamily="34" charset="0"/>
              <a:cs typeface="DejaVu Sans"/>
            </a:endParaRPr>
          </a:p>
          <a:p>
            <a:pPr marL="355600" indent="-342900" algn="just">
              <a:spcBef>
                <a:spcPts val="100"/>
              </a:spcBef>
              <a:buFont typeface="Arial" panose="020B0604020202020204" pitchFamily="34" charset="0"/>
              <a:buChar char="•"/>
            </a:pPr>
            <a:r>
              <a:rPr lang="en-US" altLang="en-US" sz="2400" kern="0" noProof="1" smtClean="0">
                <a:latin typeface="DejaVu Sans"/>
                <a:ea typeface="Arial" panose="020B0604020202020204" pitchFamily="34" charset="0"/>
                <a:cs typeface="DejaVu Sans"/>
              </a:rPr>
              <a:t>Analysis </a:t>
            </a:r>
            <a:r>
              <a:rPr lang="en-US" altLang="en-US" sz="2400" kern="0" noProof="1">
                <a:latin typeface="DejaVu Sans"/>
                <a:ea typeface="Arial" panose="020B0604020202020204" pitchFamily="34" charset="0"/>
                <a:cs typeface="DejaVu Sans"/>
              </a:rPr>
              <a:t>of election </a:t>
            </a:r>
            <a:r>
              <a:rPr lang="en-US" altLang="en-US" sz="2400" kern="0" noProof="1" smtClean="0">
                <a:latin typeface="DejaVu Sans"/>
                <a:ea typeface="Arial" panose="020B0604020202020204" pitchFamily="34" charset="0"/>
                <a:cs typeface="DejaVu Sans"/>
              </a:rPr>
              <a:t>results</a:t>
            </a:r>
          </a:p>
          <a:p>
            <a:pPr marL="355600" indent="-342900" algn="just">
              <a:spcBef>
                <a:spcPts val="100"/>
              </a:spcBef>
              <a:buFont typeface="Arial" panose="020B0604020202020204" pitchFamily="34" charset="0"/>
              <a:buChar char="•"/>
            </a:pPr>
            <a:endParaRPr lang="en-US" altLang="en-US" sz="2400" kern="0" noProof="1">
              <a:latin typeface="DejaVu Sans"/>
              <a:ea typeface="Arial" panose="020B0604020202020204" pitchFamily="34" charset="0"/>
              <a:cs typeface="DejaVu Sans"/>
            </a:endParaRPr>
          </a:p>
          <a:p>
            <a:pPr marL="355600" indent="-342900" algn="just">
              <a:spcBef>
                <a:spcPts val="100"/>
              </a:spcBef>
              <a:buFont typeface="Arial" panose="020B0604020202020204" pitchFamily="34" charset="0"/>
              <a:buChar char="•"/>
            </a:pPr>
            <a:r>
              <a:rPr lang="en-US" altLang="en-US" sz="2400" kern="0" noProof="1" smtClean="0">
                <a:latin typeface="DejaVu Sans"/>
                <a:ea typeface="Arial" panose="020B0604020202020204" pitchFamily="34" charset="0"/>
                <a:cs typeface="DejaVu Sans"/>
              </a:rPr>
              <a:t>Predictive </a:t>
            </a:r>
            <a:r>
              <a:rPr lang="en-US" altLang="en-US" sz="2400" kern="0" noProof="1">
                <a:latin typeface="DejaVu Sans"/>
                <a:ea typeface="Arial" panose="020B0604020202020204" pitchFamily="34" charset="0"/>
                <a:cs typeface="DejaVu Sans"/>
              </a:rPr>
              <a:t>modeling</a:t>
            </a:r>
          </a:p>
        </p:txBody>
      </p:sp>
    </p:spTree>
    <p:extLst>
      <p:ext uri="{BB962C8B-B14F-4D97-AF65-F5344CB8AC3E}">
        <p14:creationId xmlns:p14="http://schemas.microsoft.com/office/powerpoint/2010/main" val="1752971689"/>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KSO_WM_DIAGRAM_VIRTUALLY_FRAME" val="{&quot;height&quot;:465.2,&quot;left&quot;:12,&quot;top&quot;:57.95,&quot;width&quot;:946.45}"/>
</p:tagLst>
</file>

<file path=ppt/tags/tag10.xml><?xml version="1.0" encoding="utf-8"?>
<p:tagLst xmlns:a="http://schemas.openxmlformats.org/drawingml/2006/main" xmlns:r="http://schemas.openxmlformats.org/officeDocument/2006/relationships" xmlns:p="http://schemas.openxmlformats.org/presentationml/2006/main">
  <p:tag name="KSO_WM_DIAGRAM_VIRTUALLY_FRAME" val="{&quot;height&quot;:465.2,&quot;left&quot;:12,&quot;top&quot;:57.95,&quot;width&quot;:946.45}"/>
</p:tagLst>
</file>

<file path=ppt/tags/tag11.xml><?xml version="1.0" encoding="utf-8"?>
<p:tagLst xmlns:a="http://schemas.openxmlformats.org/drawingml/2006/main" xmlns:r="http://schemas.openxmlformats.org/officeDocument/2006/relationships" xmlns:p="http://schemas.openxmlformats.org/presentationml/2006/main">
  <p:tag name="KSO_WM_DIAGRAM_VIRTUALLY_FRAME" val="{&quot;height&quot;:465.2,&quot;left&quot;:12,&quot;top&quot;:57.95,&quot;width&quot;:946.45}"/>
</p:tagLst>
</file>

<file path=ppt/tags/tag12.xml><?xml version="1.0" encoding="utf-8"?>
<p:tagLst xmlns:a="http://schemas.openxmlformats.org/drawingml/2006/main" xmlns:r="http://schemas.openxmlformats.org/officeDocument/2006/relationships" xmlns:p="http://schemas.openxmlformats.org/presentationml/2006/main">
  <p:tag name="KSO_WM_DIAGRAM_VIRTUALLY_FRAME" val="{&quot;height&quot;:465.2,&quot;left&quot;:12,&quot;top&quot;:57.95,&quot;width&quot;:946.45}"/>
</p:tagLst>
</file>

<file path=ppt/tags/tag13.xml><?xml version="1.0" encoding="utf-8"?>
<p:tagLst xmlns:a="http://schemas.openxmlformats.org/drawingml/2006/main" xmlns:r="http://schemas.openxmlformats.org/officeDocument/2006/relationships" xmlns:p="http://schemas.openxmlformats.org/presentationml/2006/main">
  <p:tag name="KSO_WM_DIAGRAM_VIRTUALLY_FRAME" val="{&quot;height&quot;:465.2,&quot;left&quot;:12,&quot;top&quot;:57.95,&quot;width&quot;:946.45}"/>
</p:tagLst>
</file>

<file path=ppt/tags/tag14.xml><?xml version="1.0" encoding="utf-8"?>
<p:tagLst xmlns:a="http://schemas.openxmlformats.org/drawingml/2006/main" xmlns:r="http://schemas.openxmlformats.org/officeDocument/2006/relationships" xmlns:p="http://schemas.openxmlformats.org/presentationml/2006/main">
  <p:tag name="KSO_WM_DIAGRAM_VIRTUALLY_FRAME" val="{&quot;height&quot;:465.2,&quot;left&quot;:12,&quot;top&quot;:57.95,&quot;width&quot;:946.45}"/>
</p:tagLst>
</file>

<file path=ppt/tags/tag15.xml><?xml version="1.0" encoding="utf-8"?>
<p:tagLst xmlns:a="http://schemas.openxmlformats.org/drawingml/2006/main" xmlns:r="http://schemas.openxmlformats.org/officeDocument/2006/relationships" xmlns:p="http://schemas.openxmlformats.org/presentationml/2006/main">
  <p:tag name="KSO_WM_DIAGRAM_VIRTUALLY_FRAME" val="{&quot;height&quot;:465.2,&quot;left&quot;:12,&quot;top&quot;:57.95,&quot;width&quot;:946.45}"/>
</p:tagLst>
</file>

<file path=ppt/tags/tag16.xml><?xml version="1.0" encoding="utf-8"?>
<p:tagLst xmlns:a="http://schemas.openxmlformats.org/drawingml/2006/main" xmlns:r="http://schemas.openxmlformats.org/officeDocument/2006/relationships" xmlns:p="http://schemas.openxmlformats.org/presentationml/2006/main">
  <p:tag name="KSO_WM_DIAGRAM_VIRTUALLY_FRAME" val="{&quot;height&quot;:465.2,&quot;left&quot;:12,&quot;top&quot;:57.95,&quot;width&quot;:946.45}"/>
</p:tagLst>
</file>

<file path=ppt/tags/tag17.xml><?xml version="1.0" encoding="utf-8"?>
<p:tagLst xmlns:a="http://schemas.openxmlformats.org/drawingml/2006/main" xmlns:r="http://schemas.openxmlformats.org/officeDocument/2006/relationships" xmlns:p="http://schemas.openxmlformats.org/presentationml/2006/main">
  <p:tag name="KSO_WM_DIAGRAM_VIRTUALLY_FRAME" val="{&quot;height&quot;:465.2,&quot;left&quot;:12,&quot;top&quot;:57.95,&quot;width&quot;:946.45}"/>
</p:tagLst>
</file>

<file path=ppt/tags/tag18.xml><?xml version="1.0" encoding="utf-8"?>
<p:tagLst xmlns:a="http://schemas.openxmlformats.org/drawingml/2006/main" xmlns:r="http://schemas.openxmlformats.org/officeDocument/2006/relationships" xmlns:p="http://schemas.openxmlformats.org/presentationml/2006/main">
  <p:tag name="KSO_WM_DIAGRAM_VIRTUALLY_FRAME" val="{&quot;height&quot;:465.2,&quot;left&quot;:12,&quot;top&quot;:57.95,&quot;width&quot;:946.45}"/>
</p:tagLst>
</file>

<file path=ppt/tags/tag19.xml><?xml version="1.0" encoding="utf-8"?>
<p:tagLst xmlns:a="http://schemas.openxmlformats.org/drawingml/2006/main" xmlns:r="http://schemas.openxmlformats.org/officeDocument/2006/relationships" xmlns:p="http://schemas.openxmlformats.org/presentationml/2006/main">
  <p:tag name="KSO_WM_DIAGRAM_VIRTUALLY_FRAME" val="{&quot;height&quot;:465.2,&quot;left&quot;:12,&quot;top&quot;:57.95,&quot;width&quot;:946.45}"/>
</p:tagLst>
</file>

<file path=ppt/tags/tag2.xml><?xml version="1.0" encoding="utf-8"?>
<p:tagLst xmlns:a="http://schemas.openxmlformats.org/drawingml/2006/main" xmlns:r="http://schemas.openxmlformats.org/officeDocument/2006/relationships" xmlns:p="http://schemas.openxmlformats.org/presentationml/2006/main">
  <p:tag name="KSO_WM_DIAGRAM_VIRTUALLY_FRAME" val="{&quot;height&quot;:465.2,&quot;left&quot;:12,&quot;top&quot;:57.95,&quot;width&quot;:946.45}"/>
</p:tagLst>
</file>

<file path=ppt/tags/tag20.xml><?xml version="1.0" encoding="utf-8"?>
<p:tagLst xmlns:a="http://schemas.openxmlformats.org/drawingml/2006/main" xmlns:r="http://schemas.openxmlformats.org/officeDocument/2006/relationships" xmlns:p="http://schemas.openxmlformats.org/presentationml/2006/main">
  <p:tag name="KSO_WM_DIAGRAM_VIRTUALLY_FRAME" val="{&quot;height&quot;:465.2,&quot;left&quot;:12,&quot;top&quot;:57.95,&quot;width&quot;:946.45}"/>
</p:tagLst>
</file>

<file path=ppt/tags/tag21.xml><?xml version="1.0" encoding="utf-8"?>
<p:tagLst xmlns:a="http://schemas.openxmlformats.org/drawingml/2006/main" xmlns:r="http://schemas.openxmlformats.org/officeDocument/2006/relationships" xmlns:p="http://schemas.openxmlformats.org/presentationml/2006/main">
  <p:tag name="KSO_WM_DIAGRAM_VIRTUALLY_FRAME" val="{&quot;height&quot;:465.2,&quot;left&quot;:12,&quot;top&quot;:57.95,&quot;width&quot;:946.45}"/>
</p:tagLst>
</file>

<file path=ppt/tags/tag22.xml><?xml version="1.0" encoding="utf-8"?>
<p:tagLst xmlns:a="http://schemas.openxmlformats.org/drawingml/2006/main" xmlns:r="http://schemas.openxmlformats.org/officeDocument/2006/relationships" xmlns:p="http://schemas.openxmlformats.org/presentationml/2006/main">
  <p:tag name="KSO_WM_DIAGRAM_VIRTUALLY_FRAME" val="{&quot;height&quot;:465.2,&quot;left&quot;:12,&quot;top&quot;:57.95,&quot;width&quot;:946.45}"/>
</p:tagLst>
</file>

<file path=ppt/tags/tag23.xml><?xml version="1.0" encoding="utf-8"?>
<p:tagLst xmlns:a="http://schemas.openxmlformats.org/drawingml/2006/main" xmlns:r="http://schemas.openxmlformats.org/officeDocument/2006/relationships" xmlns:p="http://schemas.openxmlformats.org/presentationml/2006/main">
  <p:tag name="KSO_WM_DIAGRAM_VIRTUALLY_FRAME" val="{&quot;height&quot;:465.2,&quot;left&quot;:12,&quot;top&quot;:57.95,&quot;width&quot;:946.45}"/>
</p:tagLst>
</file>

<file path=ppt/tags/tag24.xml><?xml version="1.0" encoding="utf-8"?>
<p:tagLst xmlns:a="http://schemas.openxmlformats.org/drawingml/2006/main" xmlns:r="http://schemas.openxmlformats.org/officeDocument/2006/relationships" xmlns:p="http://schemas.openxmlformats.org/presentationml/2006/main">
  <p:tag name="KSO_WM_DIAGRAM_VIRTUALLY_FRAME" val="{&quot;height&quot;:465.2,&quot;left&quot;:12,&quot;top&quot;:57.95,&quot;width&quot;:946.45}"/>
</p:tagLst>
</file>

<file path=ppt/tags/tag25.xml><?xml version="1.0" encoding="utf-8"?>
<p:tagLst xmlns:a="http://schemas.openxmlformats.org/drawingml/2006/main" xmlns:r="http://schemas.openxmlformats.org/officeDocument/2006/relationships" xmlns:p="http://schemas.openxmlformats.org/presentationml/2006/main">
  <p:tag name="KSO_WM_DIAGRAM_VIRTUALLY_FRAME" val="{&quot;height&quot;:465.2,&quot;left&quot;:12,&quot;top&quot;:57.95,&quot;width&quot;:946.45}"/>
</p:tagLst>
</file>

<file path=ppt/tags/tag26.xml><?xml version="1.0" encoding="utf-8"?>
<p:tagLst xmlns:a="http://schemas.openxmlformats.org/drawingml/2006/main" xmlns:r="http://schemas.openxmlformats.org/officeDocument/2006/relationships" xmlns:p="http://schemas.openxmlformats.org/presentationml/2006/main">
  <p:tag name="KSO_WM_DIAGRAM_VIRTUALLY_FRAME" val="{&quot;height&quot;:465.2,&quot;left&quot;:12,&quot;top&quot;:57.95,&quot;width&quot;:946.45}"/>
</p:tagLst>
</file>

<file path=ppt/tags/tag27.xml><?xml version="1.0" encoding="utf-8"?>
<p:tagLst xmlns:a="http://schemas.openxmlformats.org/drawingml/2006/main" xmlns:r="http://schemas.openxmlformats.org/officeDocument/2006/relationships" xmlns:p="http://schemas.openxmlformats.org/presentationml/2006/main">
  <p:tag name="KSO_WM_DIAGRAM_VIRTUALLY_FRAME" val="{&quot;height&quot;:465.2,&quot;left&quot;:12,&quot;top&quot;:57.95,&quot;width&quot;:946.45}"/>
</p:tagLst>
</file>

<file path=ppt/tags/tag28.xml><?xml version="1.0" encoding="utf-8"?>
<p:tagLst xmlns:a="http://schemas.openxmlformats.org/drawingml/2006/main" xmlns:r="http://schemas.openxmlformats.org/officeDocument/2006/relationships" xmlns:p="http://schemas.openxmlformats.org/presentationml/2006/main">
  <p:tag name="KSO_WM_DIAGRAM_VIRTUALLY_FRAME" val="{&quot;height&quot;:465.2,&quot;left&quot;:12,&quot;top&quot;:57.95,&quot;width&quot;:946.45}"/>
</p:tagLst>
</file>

<file path=ppt/tags/tag29.xml><?xml version="1.0" encoding="utf-8"?>
<p:tagLst xmlns:a="http://schemas.openxmlformats.org/drawingml/2006/main" xmlns:r="http://schemas.openxmlformats.org/officeDocument/2006/relationships" xmlns:p="http://schemas.openxmlformats.org/presentationml/2006/main">
  <p:tag name="KSO_WM_DIAGRAM_VIRTUALLY_FRAME" val="{&quot;height&quot;:465.2,&quot;left&quot;:12,&quot;top&quot;:57.95,&quot;width&quot;:946.45}"/>
</p:tagLst>
</file>

<file path=ppt/tags/tag3.xml><?xml version="1.0" encoding="utf-8"?>
<p:tagLst xmlns:a="http://schemas.openxmlformats.org/drawingml/2006/main" xmlns:r="http://schemas.openxmlformats.org/officeDocument/2006/relationships" xmlns:p="http://schemas.openxmlformats.org/presentationml/2006/main">
  <p:tag name="KSO_WM_DIAGRAM_VIRTUALLY_FRAME" val="{&quot;height&quot;:465.2,&quot;left&quot;:12,&quot;top&quot;:57.95,&quot;width&quot;:946.45}"/>
</p:tagLst>
</file>

<file path=ppt/tags/tag30.xml><?xml version="1.0" encoding="utf-8"?>
<p:tagLst xmlns:a="http://schemas.openxmlformats.org/drawingml/2006/main" xmlns:r="http://schemas.openxmlformats.org/officeDocument/2006/relationships" xmlns:p="http://schemas.openxmlformats.org/presentationml/2006/main">
  <p:tag name="KSO_WM_DIAGRAM_VIRTUALLY_FRAME" val="{&quot;height&quot;:465.2,&quot;left&quot;:12,&quot;top&quot;:57.95,&quot;width&quot;:946.45}"/>
</p:tagLst>
</file>

<file path=ppt/tags/tag31.xml><?xml version="1.0" encoding="utf-8"?>
<p:tagLst xmlns:a="http://schemas.openxmlformats.org/drawingml/2006/main" xmlns:r="http://schemas.openxmlformats.org/officeDocument/2006/relationships" xmlns:p="http://schemas.openxmlformats.org/presentationml/2006/main">
  <p:tag name="KSO_WM_DIAGRAM_VIRTUALLY_FRAME" val="{&quot;height&quot;:465.2,&quot;left&quot;:12,&quot;top&quot;:57.95,&quot;width&quot;:946.45}"/>
</p:tagLst>
</file>

<file path=ppt/tags/tag32.xml><?xml version="1.0" encoding="utf-8"?>
<p:tagLst xmlns:a="http://schemas.openxmlformats.org/drawingml/2006/main" xmlns:r="http://schemas.openxmlformats.org/officeDocument/2006/relationships" xmlns:p="http://schemas.openxmlformats.org/presentationml/2006/main">
  <p:tag name="KSO_WM_DIAGRAM_VIRTUALLY_FRAME" val="{&quot;height&quot;:465.2,&quot;left&quot;:12,&quot;top&quot;:57.95,&quot;width&quot;:946.45}"/>
</p:tagLst>
</file>

<file path=ppt/tags/tag33.xml><?xml version="1.0" encoding="utf-8"?>
<p:tagLst xmlns:a="http://schemas.openxmlformats.org/drawingml/2006/main" xmlns:r="http://schemas.openxmlformats.org/officeDocument/2006/relationships" xmlns:p="http://schemas.openxmlformats.org/presentationml/2006/main">
  <p:tag name="KSO_WM_DIAGRAM_VIRTUALLY_FRAME" val="{&quot;height&quot;:465.2,&quot;left&quot;:12,&quot;top&quot;:57.95,&quot;width&quot;:946.45}"/>
</p:tagLst>
</file>

<file path=ppt/tags/tag34.xml><?xml version="1.0" encoding="utf-8"?>
<p:tagLst xmlns:a="http://schemas.openxmlformats.org/drawingml/2006/main" xmlns:r="http://schemas.openxmlformats.org/officeDocument/2006/relationships" xmlns:p="http://schemas.openxmlformats.org/presentationml/2006/main">
  <p:tag name="KSO_WM_DIAGRAM_VIRTUALLY_FRAME" val="{&quot;height&quot;:465.2,&quot;left&quot;:12,&quot;top&quot;:57.95,&quot;width&quot;:946.45}"/>
</p:tagLst>
</file>

<file path=ppt/tags/tag35.xml><?xml version="1.0" encoding="utf-8"?>
<p:tagLst xmlns:a="http://schemas.openxmlformats.org/drawingml/2006/main" xmlns:r="http://schemas.openxmlformats.org/officeDocument/2006/relationships" xmlns:p="http://schemas.openxmlformats.org/presentationml/2006/main">
  <p:tag name="KSO_WM_DIAGRAM_VIRTUALLY_FRAME" val="{&quot;height&quot;:465.2,&quot;left&quot;:12,&quot;top&quot;:57.95,&quot;width&quot;:946.45}"/>
</p:tagLst>
</file>

<file path=ppt/tags/tag36.xml><?xml version="1.0" encoding="utf-8"?>
<p:tagLst xmlns:a="http://schemas.openxmlformats.org/drawingml/2006/main" xmlns:r="http://schemas.openxmlformats.org/officeDocument/2006/relationships" xmlns:p="http://schemas.openxmlformats.org/presentationml/2006/main">
  <p:tag name="KSO_WM_DIAGRAM_VIRTUALLY_FRAME" val="{&quot;height&quot;:465.2,&quot;left&quot;:12,&quot;top&quot;:57.95,&quot;width&quot;:946.45}"/>
</p:tagLst>
</file>

<file path=ppt/tags/tag37.xml><?xml version="1.0" encoding="utf-8"?>
<p:tagLst xmlns:a="http://schemas.openxmlformats.org/drawingml/2006/main" xmlns:r="http://schemas.openxmlformats.org/officeDocument/2006/relationships" xmlns:p="http://schemas.openxmlformats.org/presentationml/2006/main">
  <p:tag name="KSO_WM_DIAGRAM_VIRTUALLY_FRAME" val="{&quot;height&quot;:465.2,&quot;left&quot;:12,&quot;top&quot;:57.95,&quot;width&quot;:946.45}"/>
</p:tagLst>
</file>

<file path=ppt/tags/tag38.xml><?xml version="1.0" encoding="utf-8"?>
<p:tagLst xmlns:a="http://schemas.openxmlformats.org/drawingml/2006/main" xmlns:r="http://schemas.openxmlformats.org/officeDocument/2006/relationships" xmlns:p="http://schemas.openxmlformats.org/presentationml/2006/main">
  <p:tag name="KSO_WM_DIAGRAM_VIRTUALLY_FRAME" val="{&quot;height&quot;:465.2,&quot;left&quot;:12,&quot;top&quot;:57.95,&quot;width&quot;:946.45}"/>
</p:tagLst>
</file>

<file path=ppt/tags/tag39.xml><?xml version="1.0" encoding="utf-8"?>
<p:tagLst xmlns:a="http://schemas.openxmlformats.org/drawingml/2006/main" xmlns:r="http://schemas.openxmlformats.org/officeDocument/2006/relationships" xmlns:p="http://schemas.openxmlformats.org/presentationml/2006/main">
  <p:tag name="KSO_WM_DIAGRAM_VIRTUALLY_FRAME" val="{&quot;height&quot;:465.2,&quot;left&quot;:12,&quot;top&quot;:57.95,&quot;width&quot;:946.45}"/>
</p:tagLst>
</file>

<file path=ppt/tags/tag4.xml><?xml version="1.0" encoding="utf-8"?>
<p:tagLst xmlns:a="http://schemas.openxmlformats.org/drawingml/2006/main" xmlns:r="http://schemas.openxmlformats.org/officeDocument/2006/relationships" xmlns:p="http://schemas.openxmlformats.org/presentationml/2006/main">
  <p:tag name="KSO_WM_DIAGRAM_VIRTUALLY_FRAME" val="{&quot;height&quot;:465.2,&quot;left&quot;:12,&quot;top&quot;:57.95,&quot;width&quot;:946.45}"/>
</p:tagLst>
</file>

<file path=ppt/tags/tag40.xml><?xml version="1.0" encoding="utf-8"?>
<p:tagLst xmlns:a="http://schemas.openxmlformats.org/drawingml/2006/main" xmlns:r="http://schemas.openxmlformats.org/officeDocument/2006/relationships" xmlns:p="http://schemas.openxmlformats.org/presentationml/2006/main">
  <p:tag name="KSO_WM_DIAGRAM_VIRTUALLY_FRAME" val="{&quot;height&quot;:465.2,&quot;left&quot;:12,&quot;top&quot;:57.95,&quot;width&quot;:946.45}"/>
</p:tagLst>
</file>

<file path=ppt/tags/tag41.xml><?xml version="1.0" encoding="utf-8"?>
<p:tagLst xmlns:a="http://schemas.openxmlformats.org/drawingml/2006/main" xmlns:r="http://schemas.openxmlformats.org/officeDocument/2006/relationships" xmlns:p="http://schemas.openxmlformats.org/presentationml/2006/main">
  <p:tag name="KSO_WM_DIAGRAM_VIRTUALLY_FRAME" val="{&quot;height&quot;:465.2,&quot;left&quot;:12,&quot;top&quot;:57.95,&quot;width&quot;:946.45}"/>
</p:tagLst>
</file>

<file path=ppt/tags/tag42.xml><?xml version="1.0" encoding="utf-8"?>
<p:tagLst xmlns:a="http://schemas.openxmlformats.org/drawingml/2006/main" xmlns:r="http://schemas.openxmlformats.org/officeDocument/2006/relationships" xmlns:p="http://schemas.openxmlformats.org/presentationml/2006/main">
  <p:tag name="KSO_WM_DIAGRAM_VIRTUALLY_FRAME" val="{&quot;height&quot;:465.2,&quot;left&quot;:12,&quot;top&quot;:57.95,&quot;width&quot;:946.45}"/>
</p:tagLst>
</file>

<file path=ppt/tags/tag43.xml><?xml version="1.0" encoding="utf-8"?>
<p:tagLst xmlns:a="http://schemas.openxmlformats.org/drawingml/2006/main" xmlns:r="http://schemas.openxmlformats.org/officeDocument/2006/relationships" xmlns:p="http://schemas.openxmlformats.org/presentationml/2006/main">
  <p:tag name="KSO_WM_DIAGRAM_VIRTUALLY_FRAME" val="{&quot;height&quot;:465.2,&quot;left&quot;:12,&quot;top&quot;:57.95,&quot;width&quot;:946.45}"/>
</p:tagLst>
</file>

<file path=ppt/tags/tag44.xml><?xml version="1.0" encoding="utf-8"?>
<p:tagLst xmlns:a="http://schemas.openxmlformats.org/drawingml/2006/main" xmlns:r="http://schemas.openxmlformats.org/officeDocument/2006/relationships" xmlns:p="http://schemas.openxmlformats.org/presentationml/2006/main">
  <p:tag name="KSO_WM_DIAGRAM_VIRTUALLY_FRAME" val="{&quot;height&quot;:465.2,&quot;left&quot;:12,&quot;top&quot;:57.95,&quot;width&quot;:946.45}"/>
</p:tagLst>
</file>

<file path=ppt/tags/tag45.xml><?xml version="1.0" encoding="utf-8"?>
<p:tagLst xmlns:a="http://schemas.openxmlformats.org/drawingml/2006/main" xmlns:r="http://schemas.openxmlformats.org/officeDocument/2006/relationships" xmlns:p="http://schemas.openxmlformats.org/presentationml/2006/main">
  <p:tag name="KSO_WM_DIAGRAM_VIRTUALLY_FRAME" val="{&quot;height&quot;:465.2,&quot;left&quot;:12,&quot;top&quot;:57.95,&quot;width&quot;:946.45}"/>
</p:tagLst>
</file>

<file path=ppt/tags/tag46.xml><?xml version="1.0" encoding="utf-8"?>
<p:tagLst xmlns:a="http://schemas.openxmlformats.org/drawingml/2006/main" xmlns:r="http://schemas.openxmlformats.org/officeDocument/2006/relationships" xmlns:p="http://schemas.openxmlformats.org/presentationml/2006/main">
  <p:tag name="KSO_WM_DIAGRAM_VIRTUALLY_FRAME" val="{&quot;height&quot;:465.2,&quot;left&quot;:12,&quot;top&quot;:57.95,&quot;width&quot;:946.45}"/>
</p:tagLst>
</file>

<file path=ppt/tags/tag47.xml><?xml version="1.0" encoding="utf-8"?>
<p:tagLst xmlns:a="http://schemas.openxmlformats.org/drawingml/2006/main" xmlns:r="http://schemas.openxmlformats.org/officeDocument/2006/relationships" xmlns:p="http://schemas.openxmlformats.org/presentationml/2006/main">
  <p:tag name="KSO_WM_DIAGRAM_VIRTUALLY_FRAME" val="{&quot;height&quot;:465.2,&quot;left&quot;:12,&quot;top&quot;:57.95,&quot;width&quot;:946.45}"/>
</p:tagLst>
</file>

<file path=ppt/tags/tag48.xml><?xml version="1.0" encoding="utf-8"?>
<p:tagLst xmlns:a="http://schemas.openxmlformats.org/drawingml/2006/main" xmlns:r="http://schemas.openxmlformats.org/officeDocument/2006/relationships" xmlns:p="http://schemas.openxmlformats.org/presentationml/2006/main">
  <p:tag name="KSO_WM_DIAGRAM_VIRTUALLY_FRAME" val="{&quot;height&quot;:465.2,&quot;left&quot;:12,&quot;top&quot;:57.95,&quot;width&quot;:946.45}"/>
</p:tagLst>
</file>

<file path=ppt/tags/tag49.xml><?xml version="1.0" encoding="utf-8"?>
<p:tagLst xmlns:a="http://schemas.openxmlformats.org/drawingml/2006/main" xmlns:r="http://schemas.openxmlformats.org/officeDocument/2006/relationships" xmlns:p="http://schemas.openxmlformats.org/presentationml/2006/main">
  <p:tag name="KSO_WM_DIAGRAM_VIRTUALLY_FRAME" val="{&quot;height&quot;:465.2,&quot;left&quot;:12,&quot;top&quot;:57.95,&quot;width&quot;:946.45}"/>
</p:tagLst>
</file>

<file path=ppt/tags/tag5.xml><?xml version="1.0" encoding="utf-8"?>
<p:tagLst xmlns:a="http://schemas.openxmlformats.org/drawingml/2006/main" xmlns:r="http://schemas.openxmlformats.org/officeDocument/2006/relationships" xmlns:p="http://schemas.openxmlformats.org/presentationml/2006/main">
  <p:tag name="KSO_WM_DIAGRAM_VIRTUALLY_FRAME" val="{&quot;height&quot;:465.2,&quot;left&quot;:12,&quot;top&quot;:57.95,&quot;width&quot;:946.45}"/>
</p:tagLst>
</file>

<file path=ppt/tags/tag50.xml><?xml version="1.0" encoding="utf-8"?>
<p:tagLst xmlns:a="http://schemas.openxmlformats.org/drawingml/2006/main" xmlns:r="http://schemas.openxmlformats.org/officeDocument/2006/relationships" xmlns:p="http://schemas.openxmlformats.org/presentationml/2006/main">
  <p:tag name="KSO_WM_DIAGRAM_VIRTUALLY_FRAME" val="{&quot;height&quot;:465.2,&quot;left&quot;:12,&quot;top&quot;:57.95,&quot;width&quot;:946.45}"/>
</p:tagLst>
</file>

<file path=ppt/tags/tag51.xml><?xml version="1.0" encoding="utf-8"?>
<p:tagLst xmlns:a="http://schemas.openxmlformats.org/drawingml/2006/main" xmlns:r="http://schemas.openxmlformats.org/officeDocument/2006/relationships" xmlns:p="http://schemas.openxmlformats.org/presentationml/2006/main">
  <p:tag name="KSO_WM_DIAGRAM_VIRTUALLY_FRAME" val="{&quot;height&quot;:465.2,&quot;left&quot;:12,&quot;top&quot;:57.95,&quot;width&quot;:946.45}"/>
</p:tagLst>
</file>

<file path=ppt/tags/tag52.xml><?xml version="1.0" encoding="utf-8"?>
<p:tagLst xmlns:a="http://schemas.openxmlformats.org/drawingml/2006/main" xmlns:r="http://schemas.openxmlformats.org/officeDocument/2006/relationships" xmlns:p="http://schemas.openxmlformats.org/presentationml/2006/main">
  <p:tag name="KSO_WM_DIAGRAM_VIRTUALLY_FRAME" val="{&quot;height&quot;:465.2,&quot;left&quot;:12,&quot;top&quot;:57.95,&quot;width&quot;:946.45}"/>
</p:tagLst>
</file>

<file path=ppt/tags/tag53.xml><?xml version="1.0" encoding="utf-8"?>
<p:tagLst xmlns:a="http://schemas.openxmlformats.org/drawingml/2006/main" xmlns:r="http://schemas.openxmlformats.org/officeDocument/2006/relationships" xmlns:p="http://schemas.openxmlformats.org/presentationml/2006/main">
  <p:tag name="KSO_WM_DIAGRAM_VIRTUALLY_FRAME" val="{&quot;height&quot;:465.2,&quot;left&quot;:12,&quot;top&quot;:57.95,&quot;width&quot;:946.45}"/>
</p:tagLst>
</file>

<file path=ppt/tags/tag54.xml><?xml version="1.0" encoding="utf-8"?>
<p:tagLst xmlns:a="http://schemas.openxmlformats.org/drawingml/2006/main" xmlns:r="http://schemas.openxmlformats.org/officeDocument/2006/relationships" xmlns:p="http://schemas.openxmlformats.org/presentationml/2006/main">
  <p:tag name="KSO_WM_DIAGRAM_VIRTUALLY_FRAME" val="{&quot;height&quot;:465.2,&quot;left&quot;:12,&quot;top&quot;:57.95,&quot;width&quot;:946.45}"/>
</p:tagLst>
</file>

<file path=ppt/tags/tag55.xml><?xml version="1.0" encoding="utf-8"?>
<p:tagLst xmlns:a="http://schemas.openxmlformats.org/drawingml/2006/main" xmlns:r="http://schemas.openxmlformats.org/officeDocument/2006/relationships" xmlns:p="http://schemas.openxmlformats.org/presentationml/2006/main">
  <p:tag name="KSO_WM_DIAGRAM_VIRTUALLY_FRAME" val="{&quot;height&quot;:465.2,&quot;left&quot;:12,&quot;top&quot;:57.95,&quot;width&quot;:946.45}"/>
</p:tagLst>
</file>

<file path=ppt/tags/tag56.xml><?xml version="1.0" encoding="utf-8"?>
<p:tagLst xmlns:a="http://schemas.openxmlformats.org/drawingml/2006/main" xmlns:r="http://schemas.openxmlformats.org/officeDocument/2006/relationships" xmlns:p="http://schemas.openxmlformats.org/presentationml/2006/main">
  <p:tag name="KSO_WM_DIAGRAM_VIRTUALLY_FRAME" val="{&quot;height&quot;:465.2,&quot;left&quot;:12,&quot;top&quot;:57.95,&quot;width&quot;:946.45}"/>
</p:tagLst>
</file>

<file path=ppt/tags/tag57.xml><?xml version="1.0" encoding="utf-8"?>
<p:tagLst xmlns:a="http://schemas.openxmlformats.org/drawingml/2006/main" xmlns:r="http://schemas.openxmlformats.org/officeDocument/2006/relationships" xmlns:p="http://schemas.openxmlformats.org/presentationml/2006/main">
  <p:tag name="KSO_WM_DIAGRAM_VIRTUALLY_FRAME" val="{&quot;height&quot;:465.2,&quot;left&quot;:12,&quot;top&quot;:57.95,&quot;width&quot;:946.45}"/>
</p:tagLst>
</file>

<file path=ppt/tags/tag58.xml><?xml version="1.0" encoding="utf-8"?>
<p:tagLst xmlns:a="http://schemas.openxmlformats.org/drawingml/2006/main" xmlns:r="http://schemas.openxmlformats.org/officeDocument/2006/relationships" xmlns:p="http://schemas.openxmlformats.org/presentationml/2006/main">
  <p:tag name="KSO_WM_DIAGRAM_VIRTUALLY_FRAME" val="{&quot;height&quot;:465.2,&quot;left&quot;:12,&quot;top&quot;:57.95,&quot;width&quot;:946.45}"/>
</p:tagLst>
</file>

<file path=ppt/tags/tag59.xml><?xml version="1.0" encoding="utf-8"?>
<p:tagLst xmlns:a="http://schemas.openxmlformats.org/drawingml/2006/main" xmlns:r="http://schemas.openxmlformats.org/officeDocument/2006/relationships" xmlns:p="http://schemas.openxmlformats.org/presentationml/2006/main">
  <p:tag name="KSO_WM_DIAGRAM_VIRTUALLY_FRAME" val="{&quot;height&quot;:465.2,&quot;left&quot;:12,&quot;top&quot;:57.95,&quot;width&quot;:946.45}"/>
</p:tagLst>
</file>

<file path=ppt/tags/tag6.xml><?xml version="1.0" encoding="utf-8"?>
<p:tagLst xmlns:a="http://schemas.openxmlformats.org/drawingml/2006/main" xmlns:r="http://schemas.openxmlformats.org/officeDocument/2006/relationships" xmlns:p="http://schemas.openxmlformats.org/presentationml/2006/main">
  <p:tag name="KSO_WM_DIAGRAM_VIRTUALLY_FRAME" val="{&quot;height&quot;:465.2,&quot;left&quot;:12,&quot;top&quot;:57.95,&quot;width&quot;:946.45}"/>
</p:tagLst>
</file>

<file path=ppt/tags/tag60.xml><?xml version="1.0" encoding="utf-8"?>
<p:tagLst xmlns:a="http://schemas.openxmlformats.org/drawingml/2006/main" xmlns:r="http://schemas.openxmlformats.org/officeDocument/2006/relationships" xmlns:p="http://schemas.openxmlformats.org/presentationml/2006/main">
  <p:tag name="KSO_WM_DIAGRAM_VIRTUALLY_FRAME" val="{&quot;height&quot;:465.2,&quot;left&quot;:12,&quot;top&quot;:57.95,&quot;width&quot;:946.45}"/>
</p:tagLst>
</file>

<file path=ppt/tags/tag61.xml><?xml version="1.0" encoding="utf-8"?>
<p:tagLst xmlns:a="http://schemas.openxmlformats.org/drawingml/2006/main" xmlns:r="http://schemas.openxmlformats.org/officeDocument/2006/relationships" xmlns:p="http://schemas.openxmlformats.org/presentationml/2006/main">
  <p:tag name="KSO_WM_DIAGRAM_VIRTUALLY_FRAME" val="{&quot;height&quot;:465.2,&quot;left&quot;:12,&quot;top&quot;:57.95,&quot;width&quot;:946.45}"/>
</p:tagLst>
</file>

<file path=ppt/tags/tag62.xml><?xml version="1.0" encoding="utf-8"?>
<p:tagLst xmlns:a="http://schemas.openxmlformats.org/drawingml/2006/main" xmlns:r="http://schemas.openxmlformats.org/officeDocument/2006/relationships" xmlns:p="http://schemas.openxmlformats.org/presentationml/2006/main">
  <p:tag name="KSO_WM_DIAGRAM_VIRTUALLY_FRAME" val="{&quot;height&quot;:465.2,&quot;left&quot;:12,&quot;top&quot;:57.95,&quot;width&quot;:946.45}"/>
</p:tagLst>
</file>

<file path=ppt/tags/tag63.xml><?xml version="1.0" encoding="utf-8"?>
<p:tagLst xmlns:a="http://schemas.openxmlformats.org/drawingml/2006/main" xmlns:r="http://schemas.openxmlformats.org/officeDocument/2006/relationships" xmlns:p="http://schemas.openxmlformats.org/presentationml/2006/main">
  <p:tag name="KSO_WM_DIAGRAM_VIRTUALLY_FRAME" val="{&quot;height&quot;:465.2,&quot;left&quot;:12,&quot;top&quot;:57.95,&quot;width&quot;:946.45}"/>
</p:tagLst>
</file>

<file path=ppt/tags/tag64.xml><?xml version="1.0" encoding="utf-8"?>
<p:tagLst xmlns:a="http://schemas.openxmlformats.org/drawingml/2006/main" xmlns:r="http://schemas.openxmlformats.org/officeDocument/2006/relationships" xmlns:p="http://schemas.openxmlformats.org/presentationml/2006/main">
  <p:tag name="KSO_WM_DIAGRAM_VIRTUALLY_FRAME" val="{&quot;height&quot;:465.2,&quot;left&quot;:12,&quot;top&quot;:57.95,&quot;width&quot;:946.45}"/>
</p:tagLst>
</file>

<file path=ppt/tags/tag65.xml><?xml version="1.0" encoding="utf-8"?>
<p:tagLst xmlns:a="http://schemas.openxmlformats.org/drawingml/2006/main" xmlns:r="http://schemas.openxmlformats.org/officeDocument/2006/relationships" xmlns:p="http://schemas.openxmlformats.org/presentationml/2006/main">
  <p:tag name="KSO_WM_DIAGRAM_VIRTUALLY_FRAME" val="{&quot;height&quot;:465.2,&quot;left&quot;:12,&quot;top&quot;:57.95,&quot;width&quot;:946.45}"/>
</p:tagLst>
</file>

<file path=ppt/tags/tag66.xml><?xml version="1.0" encoding="utf-8"?>
<p:tagLst xmlns:a="http://schemas.openxmlformats.org/drawingml/2006/main" xmlns:r="http://schemas.openxmlformats.org/officeDocument/2006/relationships" xmlns:p="http://schemas.openxmlformats.org/presentationml/2006/main">
  <p:tag name="KSO_WM_DIAGRAM_VIRTUALLY_FRAME" val="{&quot;height&quot;:465.2,&quot;left&quot;:12,&quot;top&quot;:57.95,&quot;width&quot;:946.45}"/>
</p:tagLst>
</file>

<file path=ppt/tags/tag67.xml><?xml version="1.0" encoding="utf-8"?>
<p:tagLst xmlns:a="http://schemas.openxmlformats.org/drawingml/2006/main" xmlns:r="http://schemas.openxmlformats.org/officeDocument/2006/relationships" xmlns:p="http://schemas.openxmlformats.org/presentationml/2006/main">
  <p:tag name="KSO_WM_DIAGRAM_VIRTUALLY_FRAME" val="{&quot;height&quot;:465.2,&quot;left&quot;:12,&quot;top&quot;:57.95,&quot;width&quot;:946.45}"/>
</p:tagLst>
</file>

<file path=ppt/tags/tag68.xml><?xml version="1.0" encoding="utf-8"?>
<p:tagLst xmlns:a="http://schemas.openxmlformats.org/drawingml/2006/main" xmlns:r="http://schemas.openxmlformats.org/officeDocument/2006/relationships" xmlns:p="http://schemas.openxmlformats.org/presentationml/2006/main">
  <p:tag name="KSO_WM_DIAGRAM_VIRTUALLY_FRAME" val="{&quot;height&quot;:465.2,&quot;left&quot;:12,&quot;top&quot;:57.95,&quot;width&quot;:946.45}"/>
</p:tagLst>
</file>

<file path=ppt/tags/tag69.xml><?xml version="1.0" encoding="utf-8"?>
<p:tagLst xmlns:a="http://schemas.openxmlformats.org/drawingml/2006/main" xmlns:r="http://schemas.openxmlformats.org/officeDocument/2006/relationships" xmlns:p="http://schemas.openxmlformats.org/presentationml/2006/main">
  <p:tag name="KSO_WM_DIAGRAM_VIRTUALLY_FRAME" val="{&quot;height&quot;:465.2,&quot;left&quot;:12,&quot;top&quot;:57.95,&quot;width&quot;:946.45}"/>
</p:tagLst>
</file>

<file path=ppt/tags/tag7.xml><?xml version="1.0" encoding="utf-8"?>
<p:tagLst xmlns:a="http://schemas.openxmlformats.org/drawingml/2006/main" xmlns:r="http://schemas.openxmlformats.org/officeDocument/2006/relationships" xmlns:p="http://schemas.openxmlformats.org/presentationml/2006/main">
  <p:tag name="KSO_WM_DIAGRAM_VIRTUALLY_FRAME" val="{&quot;height&quot;:465.2,&quot;left&quot;:12,&quot;top&quot;:57.95,&quot;width&quot;:946.45}"/>
</p:tagLst>
</file>

<file path=ppt/tags/tag70.xml><?xml version="1.0" encoding="utf-8"?>
<p:tagLst xmlns:a="http://schemas.openxmlformats.org/drawingml/2006/main" xmlns:r="http://schemas.openxmlformats.org/officeDocument/2006/relationships" xmlns:p="http://schemas.openxmlformats.org/presentationml/2006/main">
  <p:tag name="KSO_WM_DIAGRAM_VIRTUALLY_FRAME" val="{&quot;height&quot;:465.2,&quot;left&quot;:12,&quot;top&quot;:57.95,&quot;width&quot;:946.45}"/>
</p:tagLst>
</file>

<file path=ppt/tags/tag71.xml><?xml version="1.0" encoding="utf-8"?>
<p:tagLst xmlns:a="http://schemas.openxmlformats.org/drawingml/2006/main" xmlns:r="http://schemas.openxmlformats.org/officeDocument/2006/relationships" xmlns:p="http://schemas.openxmlformats.org/presentationml/2006/main">
  <p:tag name="KSO_WM_DIAGRAM_VIRTUALLY_FRAME" val="{&quot;height&quot;:465.2,&quot;left&quot;:12,&quot;top&quot;:57.95,&quot;width&quot;:946.45}"/>
</p:tagLst>
</file>

<file path=ppt/tags/tag72.xml><?xml version="1.0" encoding="utf-8"?>
<p:tagLst xmlns:a="http://schemas.openxmlformats.org/drawingml/2006/main" xmlns:r="http://schemas.openxmlformats.org/officeDocument/2006/relationships" xmlns:p="http://schemas.openxmlformats.org/presentationml/2006/main">
  <p:tag name="KSO_WM_DIAGRAM_VIRTUALLY_FRAME" val="{&quot;height&quot;:465.2,&quot;left&quot;:12,&quot;top&quot;:57.95,&quot;width&quot;:946.45}"/>
</p:tagLst>
</file>

<file path=ppt/tags/tag73.xml><?xml version="1.0" encoding="utf-8"?>
<p:tagLst xmlns:a="http://schemas.openxmlformats.org/drawingml/2006/main" xmlns:r="http://schemas.openxmlformats.org/officeDocument/2006/relationships" xmlns:p="http://schemas.openxmlformats.org/presentationml/2006/main">
  <p:tag name="KSO_WM_DIAGRAM_VIRTUALLY_FRAME" val="{&quot;height&quot;:465.2,&quot;left&quot;:12,&quot;top&quot;:57.95,&quot;width&quot;:946.45}"/>
</p:tagLst>
</file>

<file path=ppt/tags/tag74.xml><?xml version="1.0" encoding="utf-8"?>
<p:tagLst xmlns:a="http://schemas.openxmlformats.org/drawingml/2006/main" xmlns:r="http://schemas.openxmlformats.org/officeDocument/2006/relationships" xmlns:p="http://schemas.openxmlformats.org/presentationml/2006/main">
  <p:tag name="KSO_WM_DIAGRAM_VIRTUALLY_FRAME" val="{&quot;height&quot;:465.2,&quot;left&quot;:12,&quot;top&quot;:57.95,&quot;width&quot;:946.45}"/>
</p:tagLst>
</file>

<file path=ppt/tags/tag75.xml><?xml version="1.0" encoding="utf-8"?>
<p:tagLst xmlns:a="http://schemas.openxmlformats.org/drawingml/2006/main" xmlns:r="http://schemas.openxmlformats.org/officeDocument/2006/relationships" xmlns:p="http://schemas.openxmlformats.org/presentationml/2006/main">
  <p:tag name="KSO_WM_DIAGRAM_VIRTUALLY_FRAME" val="{&quot;height&quot;:465.2,&quot;left&quot;:12,&quot;top&quot;:57.95,&quot;width&quot;:946.45}"/>
</p:tagLst>
</file>

<file path=ppt/tags/tag8.xml><?xml version="1.0" encoding="utf-8"?>
<p:tagLst xmlns:a="http://schemas.openxmlformats.org/drawingml/2006/main" xmlns:r="http://schemas.openxmlformats.org/officeDocument/2006/relationships" xmlns:p="http://schemas.openxmlformats.org/presentationml/2006/main">
  <p:tag name="KSO_WM_DIAGRAM_VIRTUALLY_FRAME" val="{&quot;height&quot;:465.2,&quot;left&quot;:12,&quot;top&quot;:57.95,&quot;width&quot;:946.45}"/>
</p:tagLst>
</file>

<file path=ppt/tags/tag9.xml><?xml version="1.0" encoding="utf-8"?>
<p:tagLst xmlns:a="http://schemas.openxmlformats.org/drawingml/2006/main" xmlns:r="http://schemas.openxmlformats.org/officeDocument/2006/relationships" xmlns:p="http://schemas.openxmlformats.org/presentationml/2006/main">
  <p:tag name="KSO_WM_DIAGRAM_VIRTUALLY_FRAME" val="{&quot;height&quot;:465.2,&quot;left&quot;:12,&quot;top&quot;:57.95,&quot;width&quot;:946.45}"/>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490</TotalTime>
  <Words>4248</Words>
  <Application>Microsoft Office PowerPoint</Application>
  <PresentationFormat>Widescreen</PresentationFormat>
  <Paragraphs>422</Paragraphs>
  <Slides>71</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71</vt:i4>
      </vt:variant>
    </vt:vector>
  </HeadingPairs>
  <TitlesOfParts>
    <vt:vector size="79" baseType="lpstr">
      <vt:lpstr>Malgun Gothic</vt:lpstr>
      <vt:lpstr>ＭＳ Ｐゴシック</vt:lpstr>
      <vt:lpstr>Arial</vt:lpstr>
      <vt:lpstr>Calibri</vt:lpstr>
      <vt:lpstr>Calibri Light</vt:lpstr>
      <vt:lpstr>DejaVu Sans</vt:lpstr>
      <vt:lpstr>Roboto</vt:lpstr>
      <vt:lpstr>Office Theme</vt:lpstr>
      <vt:lpstr>Spatial Machine Learning  </vt:lpstr>
      <vt:lpstr>PowerPoint Presentation</vt:lpstr>
      <vt:lpstr>Introduction</vt:lpstr>
      <vt:lpstr>What is a Geographic Information System?</vt:lpstr>
      <vt:lpstr>What is Spatial Analysis?</vt:lpstr>
      <vt:lpstr>What is Spatial Analysis?</vt:lpstr>
      <vt:lpstr>Applications of GIS</vt:lpstr>
      <vt:lpstr>Applications of GIS</vt:lpstr>
      <vt:lpstr>Applications of GIS</vt:lpstr>
      <vt:lpstr>Applications of GIS</vt:lpstr>
      <vt:lpstr>Applications of GIS</vt:lpstr>
      <vt:lpstr>Applications of GIS</vt:lpstr>
      <vt:lpstr>Applications of GIS</vt:lpstr>
      <vt:lpstr>Applications of GIS</vt:lpstr>
      <vt:lpstr>Remote Sensing</vt:lpstr>
      <vt:lpstr>Photography </vt:lpstr>
      <vt:lpstr>Photography </vt:lpstr>
      <vt:lpstr>Survey</vt:lpstr>
      <vt:lpstr>LiDAR</vt:lpstr>
      <vt:lpstr>Photogrammetry</vt:lpstr>
      <vt:lpstr>How do we describe geographical features?</vt:lpstr>
      <vt:lpstr>Components of GIS</vt:lpstr>
      <vt:lpstr>Components of GIS</vt:lpstr>
      <vt:lpstr>Components of GIS</vt:lpstr>
      <vt:lpstr>Data Types in GIS</vt:lpstr>
      <vt:lpstr>The Data Model</vt:lpstr>
      <vt:lpstr>The Data Model</vt:lpstr>
      <vt:lpstr>Concept of Vector and Raster</vt:lpstr>
      <vt:lpstr>Data models in GIS</vt:lpstr>
      <vt:lpstr>Data Model &amp; Structure </vt:lpstr>
      <vt:lpstr>Geometry and Topology of Vector Data </vt:lpstr>
      <vt:lpstr>Geometry and Topology of Vector Data </vt:lpstr>
      <vt:lpstr>Geometry and Topology of Vector Data </vt:lpstr>
      <vt:lpstr>Topological Data Structure </vt:lpstr>
      <vt:lpstr>Topological Data Structure </vt:lpstr>
      <vt:lpstr>Topological Data Structure </vt:lpstr>
      <vt:lpstr>Topological Relationships between Spatial Objects </vt:lpstr>
      <vt:lpstr>Topological Relationships between Spatial Objects </vt:lpstr>
      <vt:lpstr>Topological Relationships between Spatial Objects </vt:lpstr>
      <vt:lpstr>Topological Relationships between Spatial Objects </vt:lpstr>
      <vt:lpstr>Topological Relationships between Spatial Objects </vt:lpstr>
      <vt:lpstr>Geometry and Topology of Raster Data </vt:lpstr>
      <vt:lpstr>Geometry and Topology of Raster Data </vt:lpstr>
      <vt:lpstr>Geometry and Topology of Raster Data </vt:lpstr>
      <vt:lpstr>Topological Features of Raster Data </vt:lpstr>
      <vt:lpstr>Topological Features of Raster Data </vt:lpstr>
      <vt:lpstr>Topological Features of Raster Data </vt:lpstr>
      <vt:lpstr>Topological Features of Raster Data </vt:lpstr>
      <vt:lpstr>Vectorization </vt:lpstr>
      <vt:lpstr>Vectorization </vt:lpstr>
      <vt:lpstr>Vectorization </vt:lpstr>
      <vt:lpstr>Process  </vt:lpstr>
      <vt:lpstr>Triangulated Irregular Network (TIN)</vt:lpstr>
      <vt:lpstr>Advantages of TIN</vt:lpstr>
      <vt:lpstr>Different Types of TIN Methods and Processes</vt:lpstr>
      <vt:lpstr>Digital Elevation Model (DEM)</vt:lpstr>
      <vt:lpstr>Types of DEM</vt:lpstr>
      <vt:lpstr>Spatial Analysis</vt:lpstr>
      <vt:lpstr>Which is Spatial Analysis?</vt:lpstr>
      <vt:lpstr>Types of Spatial Analysis</vt:lpstr>
      <vt:lpstr>GIS Analysis Model (flowchart)</vt:lpstr>
      <vt:lpstr>GIS Lanslide Susceptibility Model in ArcGIS Model Builder</vt:lpstr>
      <vt:lpstr>2 Analysis Examples from ArcGIS</vt:lpstr>
      <vt:lpstr>Thematic Data Modelling</vt:lpstr>
      <vt:lpstr>Thematic Data Modelling</vt:lpstr>
      <vt:lpstr>Thematic Data Modelling</vt:lpstr>
      <vt:lpstr>Data Structure for Continuous Surface Model </vt:lpstr>
      <vt:lpstr>Data Structure for Continuous Surface Model </vt:lpstr>
      <vt:lpstr>Data Structure for Continuous Surface Model </vt:lpstr>
      <vt:lpstr>Myself</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WPS Presentation</dc:title>
  <dc:creator>RUTTU</dc:creator>
  <cp:lastModifiedBy>RUTTU</cp:lastModifiedBy>
  <cp:revision>299</cp:revision>
  <dcterms:created xsi:type="dcterms:W3CDTF">2025-07-23T00:59:00Z</dcterms:created>
  <dcterms:modified xsi:type="dcterms:W3CDTF">2025-10-03T13:23:00Z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A953D79357CD4D418F1D31D79D1A89C9_13</vt:lpwstr>
  </property>
  <property fmtid="{D5CDD505-2E9C-101B-9397-08002B2CF9AE}" pid="3" name="KSOProductBuildVer">
    <vt:lpwstr>1033-12.2.0.22530</vt:lpwstr>
  </property>
</Properties>
</file>